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82" r:id="rId4"/>
    <p:sldId id="265" r:id="rId5"/>
    <p:sldId id="277" r:id="rId6"/>
    <p:sldId id="286" r:id="rId7"/>
    <p:sldId id="283" r:id="rId8"/>
    <p:sldId id="284" r:id="rId9"/>
    <p:sldId id="294" r:id="rId10"/>
    <p:sldId id="287" r:id="rId11"/>
    <p:sldId id="291" r:id="rId12"/>
    <p:sldId id="290" r:id="rId13"/>
    <p:sldId id="295" r:id="rId14"/>
    <p:sldId id="293" r:id="rId15"/>
    <p:sldId id="299" r:id="rId16"/>
    <p:sldId id="292" r:id="rId17"/>
    <p:sldId id="298" r:id="rId18"/>
    <p:sldId id="280" r:id="rId19"/>
    <p:sldId id="264" r:id="rId20"/>
  </p:sldIdLst>
  <p:sldSz cx="18288000" cy="10287000"/>
  <p:notesSz cx="6858000" cy="9144000"/>
  <p:embeddedFontLst>
    <p:embeddedFont>
      <p:font typeface="Lato Bold" panose="020B0604020202020204" charset="0"/>
      <p:regular r:id="rId22"/>
    </p:embeddedFont>
    <p:embeddedFont>
      <p:font typeface="League Spartan" panose="020B0604020202020204" charset="0"/>
      <p:regular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Bold" panose="00000800000000000000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9D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5716B-7CA1-418D-ABAE-44FC2F0B3D9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BD57802-C1E1-46ED-A648-B104F79A21B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2"/>
        </a:solidFill>
        <a:ln w="28575">
          <a:solidFill>
            <a:srgbClr val="00B0F0"/>
          </a:solidFill>
        </a:ln>
      </dgm:spPr>
      <dgm:t>
        <a:bodyPr rtlCol="0" anchor="ctr"/>
        <a:lstStyle/>
        <a:p>
          <a:pPr marL="0" algn="l" defTabSz="914400" rtl="0" eaLnBrk="1" latinLnBrk="0" hangingPunct="1"/>
          <a:r>
            <a:rPr lang="en-GB" sz="14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Stage 1 provision</a:t>
          </a:r>
        </a:p>
      </dgm:t>
    </dgm:pt>
    <dgm:pt modelId="{3D9ED07C-E8BA-4E1B-B0BD-CA04EAB868CF}" type="parTrans" cxnId="{850C6B74-4AA0-4C28-A66E-E675A026A2D3}">
      <dgm:prSet/>
      <dgm:spPr/>
      <dgm:t>
        <a:bodyPr/>
        <a:lstStyle/>
        <a:p>
          <a:endParaRPr lang="en-GB"/>
        </a:p>
      </dgm:t>
    </dgm:pt>
    <dgm:pt modelId="{8A22A8F9-D009-4350-9D02-5098FA00F201}" type="sibTrans" cxnId="{850C6B74-4AA0-4C28-A66E-E675A026A2D3}">
      <dgm:prSet/>
      <dgm:spPr/>
      <dgm:t>
        <a:bodyPr/>
        <a:lstStyle/>
        <a:p>
          <a:endParaRPr lang="en-GB"/>
        </a:p>
      </dgm:t>
    </dgm:pt>
    <dgm:pt modelId="{03D5DE51-ACFF-484B-9D5F-9599F846F9D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2"/>
        </a:solidFill>
        <a:ln w="28575">
          <a:solidFill>
            <a:srgbClr val="00B0F0"/>
          </a:solidFill>
        </a:ln>
      </dgm:spPr>
      <dgm:t>
        <a:bodyPr spcFirstLastPara="0" vert="horz" wrap="square" lIns="74676" tIns="37338" rIns="18669" bIns="37338" numCol="1" spcCol="1270" rtlCol="0" anchor="ctr" anchorCtr="0"/>
        <a:lstStyle/>
        <a:p>
          <a:pPr marL="0" algn="l" defTabSz="914400" rtl="0" eaLnBrk="1" latinLnBrk="0" hangingPunct="1"/>
          <a:r>
            <a:rPr lang="en-GB" sz="14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Stage 2 provision</a:t>
          </a:r>
        </a:p>
      </dgm:t>
    </dgm:pt>
    <dgm:pt modelId="{77651B0A-2DE2-4B0C-B43D-E3D9F65F14D6}" type="parTrans" cxnId="{34A6484C-628D-4FA4-B943-D710E3FB71F9}">
      <dgm:prSet/>
      <dgm:spPr/>
      <dgm:t>
        <a:bodyPr/>
        <a:lstStyle/>
        <a:p>
          <a:endParaRPr lang="en-GB"/>
        </a:p>
      </dgm:t>
    </dgm:pt>
    <dgm:pt modelId="{B9F877E0-98B3-4C36-9A3A-CE27014D3E21}" type="sibTrans" cxnId="{34A6484C-628D-4FA4-B943-D710E3FB71F9}">
      <dgm:prSet/>
      <dgm:spPr/>
      <dgm:t>
        <a:bodyPr/>
        <a:lstStyle/>
        <a:p>
          <a:endParaRPr lang="en-GB"/>
        </a:p>
      </dgm:t>
    </dgm:pt>
    <dgm:pt modelId="{BDB961F5-4007-4A81-A1E4-115F70FB6BF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2"/>
        </a:solidFill>
        <a:ln w="28575">
          <a:solidFill>
            <a:srgbClr val="00B0F0"/>
          </a:solidFill>
        </a:ln>
      </dgm:spPr>
      <dgm:t>
        <a:bodyPr rtlCol="0" anchor="ctr"/>
        <a:lstStyle/>
        <a:p>
          <a:pPr marL="0" algn="l" defTabSz="914400" rtl="0" eaLnBrk="1" latinLnBrk="0" hangingPunct="1"/>
          <a:r>
            <a:rPr lang="en-GB" sz="14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Stage 3 provision</a:t>
          </a:r>
        </a:p>
      </dgm:t>
    </dgm:pt>
    <dgm:pt modelId="{32096AF8-B95F-404A-B05B-AE74832A2881}" type="parTrans" cxnId="{500C2462-603F-45F8-8BEA-E657B326E4B6}">
      <dgm:prSet/>
      <dgm:spPr/>
      <dgm:t>
        <a:bodyPr/>
        <a:lstStyle/>
        <a:p>
          <a:endParaRPr lang="en-GB"/>
        </a:p>
      </dgm:t>
    </dgm:pt>
    <dgm:pt modelId="{4A84C9B3-3710-4D8D-A3F6-70B0EE852355}" type="sibTrans" cxnId="{500C2462-603F-45F8-8BEA-E657B326E4B6}">
      <dgm:prSet/>
      <dgm:spPr/>
      <dgm:t>
        <a:bodyPr/>
        <a:lstStyle/>
        <a:p>
          <a:endParaRPr lang="en-GB"/>
        </a:p>
      </dgm:t>
    </dgm:pt>
    <dgm:pt modelId="{151CD623-BFB3-4854-B208-A9FD0691620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2"/>
        </a:solidFill>
        <a:ln w="28575">
          <a:solidFill>
            <a:srgbClr val="00B0F0"/>
          </a:solidFill>
        </a:ln>
      </dgm:spPr>
      <dgm:t>
        <a:bodyPr rtlCol="0" anchor="ctr"/>
        <a:lstStyle/>
        <a:p>
          <a:pPr marL="0" algn="l" defTabSz="914400" rtl="0" eaLnBrk="1" latinLnBrk="0" hangingPunct="1"/>
          <a:r>
            <a:rPr lang="en-GB" sz="14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Stage 4 provision</a:t>
          </a:r>
        </a:p>
      </dgm:t>
    </dgm:pt>
    <dgm:pt modelId="{E50D873B-6A2B-49E7-AECD-DE9E4BB420C1}" type="parTrans" cxnId="{40438739-ADB1-4DD4-9E2E-A6419C16BCC3}">
      <dgm:prSet/>
      <dgm:spPr/>
      <dgm:t>
        <a:bodyPr/>
        <a:lstStyle/>
        <a:p>
          <a:endParaRPr lang="en-GB"/>
        </a:p>
      </dgm:t>
    </dgm:pt>
    <dgm:pt modelId="{B9548752-7FF6-4F58-AC15-712C68835FC1}" type="sibTrans" cxnId="{40438739-ADB1-4DD4-9E2E-A6419C16BCC3}">
      <dgm:prSet/>
      <dgm:spPr/>
      <dgm:t>
        <a:bodyPr/>
        <a:lstStyle/>
        <a:p>
          <a:endParaRPr lang="en-GB"/>
        </a:p>
      </dgm:t>
    </dgm:pt>
    <dgm:pt modelId="{B00B6CD9-1D34-4BF7-BCDD-7C2B8FA56A4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2"/>
        </a:solidFill>
        <a:ln w="28575">
          <a:solidFill>
            <a:srgbClr val="00B0F0"/>
          </a:solidFill>
        </a:ln>
      </dgm:spPr>
      <dgm:t>
        <a:bodyPr rtlCol="0" anchor="ctr"/>
        <a:lstStyle/>
        <a:p>
          <a:pPr marL="0" algn="l" defTabSz="914400" rtl="0" eaLnBrk="1" latinLnBrk="0" hangingPunct="1"/>
          <a:r>
            <a:rPr lang="en-GB" sz="14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Stage 5 provision</a:t>
          </a:r>
        </a:p>
      </dgm:t>
    </dgm:pt>
    <dgm:pt modelId="{0B86B56F-8940-4D03-8333-26218293F593}" type="parTrans" cxnId="{51AE4905-BE72-4F03-AE8A-2E8D3E95D615}">
      <dgm:prSet/>
      <dgm:spPr/>
      <dgm:t>
        <a:bodyPr/>
        <a:lstStyle/>
        <a:p>
          <a:endParaRPr lang="en-GB"/>
        </a:p>
      </dgm:t>
    </dgm:pt>
    <dgm:pt modelId="{DE916F7F-C596-419A-B2D9-C0892834A45B}" type="sibTrans" cxnId="{51AE4905-BE72-4F03-AE8A-2E8D3E95D615}">
      <dgm:prSet/>
      <dgm:spPr/>
      <dgm:t>
        <a:bodyPr/>
        <a:lstStyle/>
        <a:p>
          <a:endParaRPr lang="en-GB"/>
        </a:p>
      </dgm:t>
    </dgm:pt>
    <dgm:pt modelId="{07802314-62B2-49FE-A3CA-24F697D825D7}" type="pres">
      <dgm:prSet presAssocID="{2BC5716B-7CA1-418D-ABAE-44FC2F0B3D90}" presName="Name0" presStyleCnt="0">
        <dgm:presLayoutVars>
          <dgm:dir/>
          <dgm:resizeHandles val="exact"/>
        </dgm:presLayoutVars>
      </dgm:prSet>
      <dgm:spPr/>
    </dgm:pt>
    <dgm:pt modelId="{55F6C7EC-0F80-4356-970F-34298CD24063}" type="pres">
      <dgm:prSet presAssocID="{ABD57802-C1E1-46ED-A648-B104F79A21B1}" presName="parTxOnly" presStyleLbl="node1" presStyleIdx="0" presStyleCnt="5">
        <dgm:presLayoutVars>
          <dgm:bulletEnabled val="1"/>
        </dgm:presLayoutVars>
      </dgm:prSet>
      <dgm:spPr>
        <a:xfrm>
          <a:off x="1197" y="0"/>
          <a:ext cx="2334482" cy="348118"/>
        </a:xfrm>
        <a:prstGeom prst="homePlate">
          <a:avLst/>
        </a:prstGeom>
      </dgm:spPr>
    </dgm:pt>
    <dgm:pt modelId="{6303F162-E34A-4DC2-BDB3-EFF44A4B16DF}" type="pres">
      <dgm:prSet presAssocID="{8A22A8F9-D009-4350-9D02-5098FA00F201}" presName="parSpace" presStyleCnt="0"/>
      <dgm:spPr/>
    </dgm:pt>
    <dgm:pt modelId="{B8DCB26A-81F5-415F-A389-024A040CA9F8}" type="pres">
      <dgm:prSet presAssocID="{03D5DE51-ACFF-484B-9D5F-9599F846F9D1}" presName="parTxOnly" presStyleLbl="node1" presStyleIdx="1" presStyleCnt="5">
        <dgm:presLayoutVars>
          <dgm:bulletEnabled val="1"/>
        </dgm:presLayoutVars>
      </dgm:prSet>
      <dgm:spPr>
        <a:xfrm>
          <a:off x="1868783" y="0"/>
          <a:ext cx="2334482" cy="348118"/>
        </a:xfrm>
        <a:prstGeom prst="chevron">
          <a:avLst/>
        </a:prstGeom>
      </dgm:spPr>
    </dgm:pt>
    <dgm:pt modelId="{629B125F-6F5C-4045-99D7-2F42852C6D02}" type="pres">
      <dgm:prSet presAssocID="{B9F877E0-98B3-4C36-9A3A-CE27014D3E21}" presName="parSpace" presStyleCnt="0"/>
      <dgm:spPr/>
    </dgm:pt>
    <dgm:pt modelId="{5AE08EFE-47F8-4B05-B700-F07349E6FEF1}" type="pres">
      <dgm:prSet presAssocID="{BDB961F5-4007-4A81-A1E4-115F70FB6BF2}" presName="parTxOnly" presStyleLbl="node1" presStyleIdx="2" presStyleCnt="5">
        <dgm:presLayoutVars>
          <dgm:bulletEnabled val="1"/>
        </dgm:presLayoutVars>
      </dgm:prSet>
      <dgm:spPr>
        <a:xfrm>
          <a:off x="3736369" y="0"/>
          <a:ext cx="2334482" cy="348118"/>
        </a:xfrm>
        <a:prstGeom prst="chevron">
          <a:avLst/>
        </a:prstGeom>
      </dgm:spPr>
    </dgm:pt>
    <dgm:pt modelId="{57CB2FE0-0F20-4006-BD32-6AB322185583}" type="pres">
      <dgm:prSet presAssocID="{4A84C9B3-3710-4D8D-A3F6-70B0EE852355}" presName="parSpace" presStyleCnt="0"/>
      <dgm:spPr/>
    </dgm:pt>
    <dgm:pt modelId="{700E115F-FFC8-46A5-BEC9-F0703EB2F883}" type="pres">
      <dgm:prSet presAssocID="{151CD623-BFB3-4854-B208-A9FD0691620E}" presName="parTxOnly" presStyleLbl="node1" presStyleIdx="3" presStyleCnt="5">
        <dgm:presLayoutVars>
          <dgm:bulletEnabled val="1"/>
        </dgm:presLayoutVars>
      </dgm:prSet>
      <dgm:spPr>
        <a:xfrm>
          <a:off x="5603955" y="0"/>
          <a:ext cx="2334482" cy="348118"/>
        </a:xfrm>
        <a:prstGeom prst="chevron">
          <a:avLst/>
        </a:prstGeom>
      </dgm:spPr>
    </dgm:pt>
    <dgm:pt modelId="{6942B044-966D-4C22-8DCA-6C5CA247C9F7}" type="pres">
      <dgm:prSet presAssocID="{B9548752-7FF6-4F58-AC15-712C68835FC1}" presName="parSpace" presStyleCnt="0"/>
      <dgm:spPr/>
    </dgm:pt>
    <dgm:pt modelId="{E3B82DE3-546D-4E04-A6D8-4394CEAFF0D9}" type="pres">
      <dgm:prSet presAssocID="{B00B6CD9-1D34-4BF7-BCDD-7C2B8FA56A46}" presName="parTxOnly" presStyleLbl="node1" presStyleIdx="4" presStyleCnt="5">
        <dgm:presLayoutVars>
          <dgm:bulletEnabled val="1"/>
        </dgm:presLayoutVars>
      </dgm:prSet>
      <dgm:spPr>
        <a:xfrm>
          <a:off x="7471541" y="0"/>
          <a:ext cx="2334482" cy="348118"/>
        </a:xfrm>
        <a:prstGeom prst="chevron">
          <a:avLst/>
        </a:prstGeom>
      </dgm:spPr>
    </dgm:pt>
  </dgm:ptLst>
  <dgm:cxnLst>
    <dgm:cxn modelId="{51AE4905-BE72-4F03-AE8A-2E8D3E95D615}" srcId="{2BC5716B-7CA1-418D-ABAE-44FC2F0B3D90}" destId="{B00B6CD9-1D34-4BF7-BCDD-7C2B8FA56A46}" srcOrd="4" destOrd="0" parTransId="{0B86B56F-8940-4D03-8333-26218293F593}" sibTransId="{DE916F7F-C596-419A-B2D9-C0892834A45B}"/>
    <dgm:cxn modelId="{E64CE619-EFF4-4830-8B1E-CABC37B31548}" type="presOf" srcId="{2BC5716B-7CA1-418D-ABAE-44FC2F0B3D90}" destId="{07802314-62B2-49FE-A3CA-24F697D825D7}" srcOrd="0" destOrd="0" presId="urn:microsoft.com/office/officeart/2005/8/layout/hChevron3"/>
    <dgm:cxn modelId="{40438739-ADB1-4DD4-9E2E-A6419C16BCC3}" srcId="{2BC5716B-7CA1-418D-ABAE-44FC2F0B3D90}" destId="{151CD623-BFB3-4854-B208-A9FD0691620E}" srcOrd="3" destOrd="0" parTransId="{E50D873B-6A2B-49E7-AECD-DE9E4BB420C1}" sibTransId="{B9548752-7FF6-4F58-AC15-712C68835FC1}"/>
    <dgm:cxn modelId="{2A6BCE5C-44BC-4824-BECB-E1DED4ECF16A}" type="presOf" srcId="{B00B6CD9-1D34-4BF7-BCDD-7C2B8FA56A46}" destId="{E3B82DE3-546D-4E04-A6D8-4394CEAFF0D9}" srcOrd="0" destOrd="0" presId="urn:microsoft.com/office/officeart/2005/8/layout/hChevron3"/>
    <dgm:cxn modelId="{500C2462-603F-45F8-8BEA-E657B326E4B6}" srcId="{2BC5716B-7CA1-418D-ABAE-44FC2F0B3D90}" destId="{BDB961F5-4007-4A81-A1E4-115F70FB6BF2}" srcOrd="2" destOrd="0" parTransId="{32096AF8-B95F-404A-B05B-AE74832A2881}" sibTransId="{4A84C9B3-3710-4D8D-A3F6-70B0EE852355}"/>
    <dgm:cxn modelId="{34A6484C-628D-4FA4-B943-D710E3FB71F9}" srcId="{2BC5716B-7CA1-418D-ABAE-44FC2F0B3D90}" destId="{03D5DE51-ACFF-484B-9D5F-9599F846F9D1}" srcOrd="1" destOrd="0" parTransId="{77651B0A-2DE2-4B0C-B43D-E3D9F65F14D6}" sibTransId="{B9F877E0-98B3-4C36-9A3A-CE27014D3E21}"/>
    <dgm:cxn modelId="{850C6B74-4AA0-4C28-A66E-E675A026A2D3}" srcId="{2BC5716B-7CA1-418D-ABAE-44FC2F0B3D90}" destId="{ABD57802-C1E1-46ED-A648-B104F79A21B1}" srcOrd="0" destOrd="0" parTransId="{3D9ED07C-E8BA-4E1B-B0BD-CA04EAB868CF}" sibTransId="{8A22A8F9-D009-4350-9D02-5098FA00F201}"/>
    <dgm:cxn modelId="{E5480B88-FC1C-4443-83E7-A1C3DC393D83}" type="presOf" srcId="{151CD623-BFB3-4854-B208-A9FD0691620E}" destId="{700E115F-FFC8-46A5-BEC9-F0703EB2F883}" srcOrd="0" destOrd="0" presId="urn:microsoft.com/office/officeart/2005/8/layout/hChevron3"/>
    <dgm:cxn modelId="{EEC36B92-DAED-486F-97AD-E845AE793460}" type="presOf" srcId="{BDB961F5-4007-4A81-A1E4-115F70FB6BF2}" destId="{5AE08EFE-47F8-4B05-B700-F07349E6FEF1}" srcOrd="0" destOrd="0" presId="urn:microsoft.com/office/officeart/2005/8/layout/hChevron3"/>
    <dgm:cxn modelId="{8BFF69B8-0D9E-4E0F-B45C-B6A745D12EF9}" type="presOf" srcId="{03D5DE51-ACFF-484B-9D5F-9599F846F9D1}" destId="{B8DCB26A-81F5-415F-A389-024A040CA9F8}" srcOrd="0" destOrd="0" presId="urn:microsoft.com/office/officeart/2005/8/layout/hChevron3"/>
    <dgm:cxn modelId="{D15F38D0-BC57-41F1-8E82-17CA96085355}" type="presOf" srcId="{ABD57802-C1E1-46ED-A648-B104F79A21B1}" destId="{55F6C7EC-0F80-4356-970F-34298CD24063}" srcOrd="0" destOrd="0" presId="urn:microsoft.com/office/officeart/2005/8/layout/hChevron3"/>
    <dgm:cxn modelId="{4564CBF9-139F-4742-A964-6744F5E8226A}" type="presParOf" srcId="{07802314-62B2-49FE-A3CA-24F697D825D7}" destId="{55F6C7EC-0F80-4356-970F-34298CD24063}" srcOrd="0" destOrd="0" presId="urn:microsoft.com/office/officeart/2005/8/layout/hChevron3"/>
    <dgm:cxn modelId="{EBB87D8F-5F6B-4785-A412-0BC39F80A2F4}" type="presParOf" srcId="{07802314-62B2-49FE-A3CA-24F697D825D7}" destId="{6303F162-E34A-4DC2-BDB3-EFF44A4B16DF}" srcOrd="1" destOrd="0" presId="urn:microsoft.com/office/officeart/2005/8/layout/hChevron3"/>
    <dgm:cxn modelId="{6E175BD3-69F2-4788-8557-C06C505613AF}" type="presParOf" srcId="{07802314-62B2-49FE-A3CA-24F697D825D7}" destId="{B8DCB26A-81F5-415F-A389-024A040CA9F8}" srcOrd="2" destOrd="0" presId="urn:microsoft.com/office/officeart/2005/8/layout/hChevron3"/>
    <dgm:cxn modelId="{9CF21B42-5757-48B8-BE26-F75179E4EE8F}" type="presParOf" srcId="{07802314-62B2-49FE-A3CA-24F697D825D7}" destId="{629B125F-6F5C-4045-99D7-2F42852C6D02}" srcOrd="3" destOrd="0" presId="urn:microsoft.com/office/officeart/2005/8/layout/hChevron3"/>
    <dgm:cxn modelId="{35586BC9-B7B3-4A9A-A709-6F99CAE205DE}" type="presParOf" srcId="{07802314-62B2-49FE-A3CA-24F697D825D7}" destId="{5AE08EFE-47F8-4B05-B700-F07349E6FEF1}" srcOrd="4" destOrd="0" presId="urn:microsoft.com/office/officeart/2005/8/layout/hChevron3"/>
    <dgm:cxn modelId="{F7170121-58D7-4F23-AD59-BB43A7CE6C8C}" type="presParOf" srcId="{07802314-62B2-49FE-A3CA-24F697D825D7}" destId="{57CB2FE0-0F20-4006-BD32-6AB322185583}" srcOrd="5" destOrd="0" presId="urn:microsoft.com/office/officeart/2005/8/layout/hChevron3"/>
    <dgm:cxn modelId="{940FE909-03D7-426F-A3B3-FD8FC792D6AF}" type="presParOf" srcId="{07802314-62B2-49FE-A3CA-24F697D825D7}" destId="{700E115F-FFC8-46A5-BEC9-F0703EB2F883}" srcOrd="6" destOrd="0" presId="urn:microsoft.com/office/officeart/2005/8/layout/hChevron3"/>
    <dgm:cxn modelId="{1698CA2D-A286-457E-B776-7B5AA6BCF7E4}" type="presParOf" srcId="{07802314-62B2-49FE-A3CA-24F697D825D7}" destId="{6942B044-966D-4C22-8DCA-6C5CA247C9F7}" srcOrd="7" destOrd="0" presId="urn:microsoft.com/office/officeart/2005/8/layout/hChevron3"/>
    <dgm:cxn modelId="{85A44258-8BF7-41E8-9709-76DC7CA4398B}" type="presParOf" srcId="{07802314-62B2-49FE-A3CA-24F697D825D7}" destId="{E3B82DE3-546D-4E04-A6D8-4394CEAFF0D9}" srcOrd="8" destOrd="0" presId="urn:microsoft.com/office/officeart/2005/8/layout/hChevron3"/>
  </dgm:cxnLst>
  <dgm:bg/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A379C-542C-48AA-8480-43CD26E4C2C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BDB55-B090-453F-9F33-240605FB7F9A}">
      <dgm:prSet phldrT="[Text]"/>
      <dgm:spPr>
        <a:solidFill>
          <a:srgbClr val="EF439D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Committee Approval: August 2024</a:t>
          </a:r>
        </a:p>
      </dgm:t>
    </dgm:pt>
    <dgm:pt modelId="{D3345CBA-2E8D-401B-BA0C-239F2CE3C11E}" type="parTrans" cxnId="{458EBC42-CB75-4010-A37A-E1D63013263F}">
      <dgm:prSet/>
      <dgm:spPr/>
      <dgm:t>
        <a:bodyPr/>
        <a:lstStyle/>
        <a:p>
          <a:endParaRPr lang="en-GB"/>
        </a:p>
      </dgm:t>
    </dgm:pt>
    <dgm:pt modelId="{8AD79D4D-CC43-4C6F-B030-CE5B7A23A614}" type="sibTrans" cxnId="{458EBC42-CB75-4010-A37A-E1D63013263F}">
      <dgm:prSet/>
      <dgm:spPr>
        <a:solidFill>
          <a:srgbClr val="EF439D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71706C31-05B7-49EA-94F5-875F3F2721C6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Data gathering: May/June 2024</a:t>
          </a:r>
        </a:p>
      </dgm:t>
    </dgm:pt>
    <dgm:pt modelId="{B0183FDA-25A4-44BD-A35F-A1211D6574B3}" type="parTrans" cxnId="{541E5788-8663-4286-B11D-70445D98825D}">
      <dgm:prSet/>
      <dgm:spPr/>
      <dgm:t>
        <a:bodyPr/>
        <a:lstStyle/>
        <a:p>
          <a:endParaRPr lang="en-GB"/>
        </a:p>
      </dgm:t>
    </dgm:pt>
    <dgm:pt modelId="{1275EA48-CA88-4E52-9710-4D99BAE221C9}" type="sibTrans" cxnId="{541E5788-8663-4286-B11D-70445D98825D}">
      <dgm:prSet/>
      <dgm:spPr/>
      <dgm:t>
        <a:bodyPr/>
        <a:lstStyle/>
        <a:p>
          <a:endParaRPr lang="en-GB"/>
        </a:p>
      </dgm:t>
    </dgm:pt>
    <dgm:pt modelId="{87BFEEB5-EAF3-46FD-A8E3-E65952EC0A0F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Co-production sessions: May-July 2024</a:t>
          </a:r>
          <a:endParaRPr lang="en-GB" dirty="0"/>
        </a:p>
      </dgm:t>
    </dgm:pt>
    <dgm:pt modelId="{356D4239-7EA6-47BD-9A50-A69CDDC18768}" type="parTrans" cxnId="{145C95D9-0AD8-4458-91BB-BF41F83C40B0}">
      <dgm:prSet/>
      <dgm:spPr/>
      <dgm:t>
        <a:bodyPr/>
        <a:lstStyle/>
        <a:p>
          <a:endParaRPr lang="en-GB"/>
        </a:p>
      </dgm:t>
    </dgm:pt>
    <dgm:pt modelId="{1E6A3961-81FA-43C0-8B77-78BABFFD7BFA}" type="sibTrans" cxnId="{145C95D9-0AD8-4458-91BB-BF41F83C40B0}">
      <dgm:prSet/>
      <dgm:spPr/>
      <dgm:t>
        <a:bodyPr/>
        <a:lstStyle/>
        <a:p>
          <a:endParaRPr lang="en-GB"/>
        </a:p>
      </dgm:t>
    </dgm:pt>
    <dgm:pt modelId="{2CBC70D4-3754-4BAB-9B45-3DF875797341}">
      <dgm:prSet phldrT="[Text]"/>
      <dgm:spPr>
        <a:solidFill>
          <a:srgbClr val="EF439D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Committee Approval: December 2024</a:t>
          </a:r>
        </a:p>
      </dgm:t>
    </dgm:pt>
    <dgm:pt modelId="{2E74C386-38B5-4681-AA44-2534B396B55A}" type="parTrans" cxnId="{6800EC33-FB3A-4A94-AC63-9BD74B1FB05A}">
      <dgm:prSet/>
      <dgm:spPr/>
      <dgm:t>
        <a:bodyPr/>
        <a:lstStyle/>
        <a:p>
          <a:endParaRPr lang="en-GB"/>
        </a:p>
      </dgm:t>
    </dgm:pt>
    <dgm:pt modelId="{53BD9674-3873-4C40-AE8C-6C4C67D441CF}" type="sibTrans" cxnId="{6800EC33-FB3A-4A94-AC63-9BD74B1FB05A}">
      <dgm:prSet/>
      <dgm:spPr>
        <a:solidFill>
          <a:srgbClr val="EF439D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EFD5E24F-6C39-4A32-BC9B-CEA70E2690B7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Application process: September/October 2024</a:t>
          </a:r>
        </a:p>
      </dgm:t>
    </dgm:pt>
    <dgm:pt modelId="{5BF19257-81DF-4D50-8721-2FD249C21415}" type="parTrans" cxnId="{5C0BEDA4-E449-4F22-9F66-603EB31D11BE}">
      <dgm:prSet/>
      <dgm:spPr/>
      <dgm:t>
        <a:bodyPr/>
        <a:lstStyle/>
        <a:p>
          <a:endParaRPr lang="en-GB"/>
        </a:p>
      </dgm:t>
    </dgm:pt>
    <dgm:pt modelId="{049CDDC3-1B77-4AF7-A41A-FD8A847E9230}" type="sibTrans" cxnId="{5C0BEDA4-E449-4F22-9F66-603EB31D11BE}">
      <dgm:prSet/>
      <dgm:spPr/>
      <dgm:t>
        <a:bodyPr/>
        <a:lstStyle/>
        <a:p>
          <a:endParaRPr lang="en-GB"/>
        </a:p>
      </dgm:t>
    </dgm:pt>
    <dgm:pt modelId="{3654FC99-4118-4177-B105-9C9ED61A0B1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Application scoring: October/November 2024</a:t>
          </a:r>
        </a:p>
      </dgm:t>
    </dgm:pt>
    <dgm:pt modelId="{5E3CD90B-AF45-4F65-86A9-CD86FEB1DEBC}" type="parTrans" cxnId="{F6855B81-99A9-47BE-9152-F1AADE44557F}">
      <dgm:prSet/>
      <dgm:spPr/>
      <dgm:t>
        <a:bodyPr/>
        <a:lstStyle/>
        <a:p>
          <a:endParaRPr lang="en-GB"/>
        </a:p>
      </dgm:t>
    </dgm:pt>
    <dgm:pt modelId="{FF44FEF2-EDE6-41C9-8A75-572854C998A5}" type="sibTrans" cxnId="{F6855B81-99A9-47BE-9152-F1AADE44557F}">
      <dgm:prSet/>
      <dgm:spPr/>
      <dgm:t>
        <a:bodyPr/>
        <a:lstStyle/>
        <a:p>
          <a:endParaRPr lang="en-GB"/>
        </a:p>
      </dgm:t>
    </dgm:pt>
    <dgm:pt modelId="{75385737-434B-431A-B11E-E42AB3302A7A}">
      <dgm:prSet phldrT="[Text]"/>
      <dgm:spPr>
        <a:solidFill>
          <a:srgbClr val="EF439D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All projects launch: April 2025</a:t>
          </a:r>
        </a:p>
      </dgm:t>
    </dgm:pt>
    <dgm:pt modelId="{3F36BA1A-B97B-451D-A97A-5B0227301F5D}" type="parTrans" cxnId="{EF0DF9F4-16DD-4184-9896-6E38F8998096}">
      <dgm:prSet/>
      <dgm:spPr/>
      <dgm:t>
        <a:bodyPr/>
        <a:lstStyle/>
        <a:p>
          <a:endParaRPr lang="en-GB"/>
        </a:p>
      </dgm:t>
    </dgm:pt>
    <dgm:pt modelId="{AC8A153F-3580-4FFD-A8C9-419336F9947B}" type="sibTrans" cxnId="{EF0DF9F4-16DD-4184-9896-6E38F8998096}">
      <dgm:prSet/>
      <dgm:spPr/>
      <dgm:t>
        <a:bodyPr/>
        <a:lstStyle/>
        <a:p>
          <a:endParaRPr lang="en-GB"/>
        </a:p>
      </dgm:t>
    </dgm:pt>
    <dgm:pt modelId="{8AC1B221-2267-4C9B-9D81-31B45D8B5361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Funding announcement: December 2024</a:t>
          </a:r>
        </a:p>
      </dgm:t>
    </dgm:pt>
    <dgm:pt modelId="{84989262-CC48-415A-87F6-6D41E31E864D}" type="parTrans" cxnId="{674592E4-C571-476D-8A1B-439C2D7C7680}">
      <dgm:prSet/>
      <dgm:spPr/>
      <dgm:t>
        <a:bodyPr/>
        <a:lstStyle/>
        <a:p>
          <a:endParaRPr lang="en-GB"/>
        </a:p>
      </dgm:t>
    </dgm:pt>
    <dgm:pt modelId="{E2B47C45-98F4-4A6B-8324-98553DE0D3AA}" type="sibTrans" cxnId="{674592E4-C571-476D-8A1B-439C2D7C7680}">
      <dgm:prSet/>
      <dgm:spPr/>
      <dgm:t>
        <a:bodyPr/>
        <a:lstStyle/>
        <a:p>
          <a:endParaRPr lang="en-GB"/>
        </a:p>
      </dgm:t>
    </dgm:pt>
    <dgm:pt modelId="{14AC74CD-98E7-4A75-8CB7-1D30FD4892DB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/>
            <a:t>Transition Period: January-March 2025</a:t>
          </a:r>
        </a:p>
      </dgm:t>
    </dgm:pt>
    <dgm:pt modelId="{540BAA4A-C4E3-4419-AB0D-CCF7D5C2DBB2}" type="parTrans" cxnId="{FB576199-BD49-4A10-AA18-D3A401C7DD50}">
      <dgm:prSet/>
      <dgm:spPr/>
      <dgm:t>
        <a:bodyPr/>
        <a:lstStyle/>
        <a:p>
          <a:endParaRPr lang="en-GB"/>
        </a:p>
      </dgm:t>
    </dgm:pt>
    <dgm:pt modelId="{C39B2500-DCBD-4AB8-868A-EF81CEE6094A}" type="sibTrans" cxnId="{FB576199-BD49-4A10-AA18-D3A401C7DD50}">
      <dgm:prSet/>
      <dgm:spPr/>
      <dgm:t>
        <a:bodyPr/>
        <a:lstStyle/>
        <a:p>
          <a:endParaRPr lang="en-GB"/>
        </a:p>
      </dgm:t>
    </dgm:pt>
    <dgm:pt modelId="{E3CAE89A-B716-4CFF-A59D-DE2E39B1196A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Procurement Plan: July 2024</a:t>
          </a:r>
        </a:p>
      </dgm:t>
    </dgm:pt>
    <dgm:pt modelId="{48930902-42CD-4672-8798-C5195529565D}" type="parTrans" cxnId="{8A058C9A-DEF0-4E65-9967-8BFF762C7761}">
      <dgm:prSet/>
      <dgm:spPr/>
      <dgm:t>
        <a:bodyPr/>
        <a:lstStyle/>
        <a:p>
          <a:endParaRPr lang="en-GB"/>
        </a:p>
      </dgm:t>
    </dgm:pt>
    <dgm:pt modelId="{DC1C304D-6D82-4386-A6AD-72F29259346D}" type="sibTrans" cxnId="{8A058C9A-DEF0-4E65-9967-8BFF762C7761}">
      <dgm:prSet/>
      <dgm:spPr/>
      <dgm:t>
        <a:bodyPr/>
        <a:lstStyle/>
        <a:p>
          <a:endParaRPr lang="en-GB"/>
        </a:p>
      </dgm:t>
    </dgm:pt>
    <dgm:pt modelId="{82896601-C53C-4A7A-BFF7-62FE56730B38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GB" dirty="0"/>
        </a:p>
      </dgm:t>
    </dgm:pt>
    <dgm:pt modelId="{8FD9893D-24DE-4448-A4DD-B9F28FD6DA04}" type="parTrans" cxnId="{E12DFD5A-3D18-48B2-8398-05A1C8CC4EDA}">
      <dgm:prSet/>
      <dgm:spPr/>
      <dgm:t>
        <a:bodyPr/>
        <a:lstStyle/>
        <a:p>
          <a:endParaRPr lang="en-GB"/>
        </a:p>
      </dgm:t>
    </dgm:pt>
    <dgm:pt modelId="{7AFFFE64-5A9E-4638-8EC7-140B790A463D}" type="sibTrans" cxnId="{E12DFD5A-3D18-48B2-8398-05A1C8CC4EDA}">
      <dgm:prSet/>
      <dgm:spPr/>
      <dgm:t>
        <a:bodyPr/>
        <a:lstStyle/>
        <a:p>
          <a:endParaRPr lang="en-GB"/>
        </a:p>
      </dgm:t>
    </dgm:pt>
    <dgm:pt modelId="{D5DFE8E7-2BC2-4F49-9ACC-C31AFA020453}" type="pres">
      <dgm:prSet presAssocID="{92EA379C-542C-48AA-8480-43CD26E4C2CC}" presName="Name0" presStyleCnt="0">
        <dgm:presLayoutVars>
          <dgm:dir/>
          <dgm:animLvl val="lvl"/>
          <dgm:resizeHandles val="exact"/>
        </dgm:presLayoutVars>
      </dgm:prSet>
      <dgm:spPr/>
    </dgm:pt>
    <dgm:pt modelId="{5F7A4D23-FDD7-4F2A-8B6C-BD8581C62ABE}" type="pres">
      <dgm:prSet presAssocID="{92EA379C-542C-48AA-8480-43CD26E4C2CC}" presName="tSp" presStyleCnt="0"/>
      <dgm:spPr/>
    </dgm:pt>
    <dgm:pt modelId="{B7515E59-E25C-40F3-9106-893CECB99DB6}" type="pres">
      <dgm:prSet presAssocID="{92EA379C-542C-48AA-8480-43CD26E4C2CC}" presName="bSp" presStyleCnt="0"/>
      <dgm:spPr/>
    </dgm:pt>
    <dgm:pt modelId="{A3FAABDA-20E4-40C3-BC89-A9A631E874B4}" type="pres">
      <dgm:prSet presAssocID="{92EA379C-542C-48AA-8480-43CD26E4C2CC}" presName="process" presStyleCnt="0"/>
      <dgm:spPr/>
    </dgm:pt>
    <dgm:pt modelId="{F4FEB9BB-9706-4B86-AE97-A0B3988DCF9E}" type="pres">
      <dgm:prSet presAssocID="{6FCBDB55-B090-453F-9F33-240605FB7F9A}" presName="composite1" presStyleCnt="0"/>
      <dgm:spPr/>
    </dgm:pt>
    <dgm:pt modelId="{F8676742-2FD6-4BEC-8031-FABFB680ED2D}" type="pres">
      <dgm:prSet presAssocID="{6FCBDB55-B090-453F-9F33-240605FB7F9A}" presName="dummyNode1" presStyleLbl="node1" presStyleIdx="0" presStyleCnt="3"/>
      <dgm:spPr/>
    </dgm:pt>
    <dgm:pt modelId="{607D7CE1-9A78-44E7-86E1-BF8E4100CA10}" type="pres">
      <dgm:prSet presAssocID="{6FCBDB55-B090-453F-9F33-240605FB7F9A}" presName="childNode1" presStyleLbl="bgAcc1" presStyleIdx="0" presStyleCnt="3">
        <dgm:presLayoutVars>
          <dgm:bulletEnabled val="1"/>
        </dgm:presLayoutVars>
      </dgm:prSet>
      <dgm:spPr/>
    </dgm:pt>
    <dgm:pt modelId="{487317DD-8442-4692-B90E-7E5B66097F89}" type="pres">
      <dgm:prSet presAssocID="{6FCBDB55-B090-453F-9F33-240605FB7F9A}" presName="childNode1tx" presStyleLbl="bgAcc1" presStyleIdx="0" presStyleCnt="3">
        <dgm:presLayoutVars>
          <dgm:bulletEnabled val="1"/>
        </dgm:presLayoutVars>
      </dgm:prSet>
      <dgm:spPr/>
    </dgm:pt>
    <dgm:pt modelId="{74BEF43F-6260-44B3-9E2A-CF025D24F521}" type="pres">
      <dgm:prSet presAssocID="{6FCBDB55-B090-453F-9F33-240605FB7F9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2725996-7839-4C7D-B4C7-5BB76A610BEA}" type="pres">
      <dgm:prSet presAssocID="{6FCBDB55-B090-453F-9F33-240605FB7F9A}" presName="connSite1" presStyleCnt="0"/>
      <dgm:spPr/>
    </dgm:pt>
    <dgm:pt modelId="{4CEBAB88-CC3C-4F29-894A-29398B55C579}" type="pres">
      <dgm:prSet presAssocID="{8AD79D4D-CC43-4C6F-B030-CE5B7A23A614}" presName="Name9" presStyleLbl="sibTrans2D1" presStyleIdx="0" presStyleCnt="2"/>
      <dgm:spPr/>
    </dgm:pt>
    <dgm:pt modelId="{873C63AC-5F17-46E0-A7BF-57EB2AACE9A4}" type="pres">
      <dgm:prSet presAssocID="{2CBC70D4-3754-4BAB-9B45-3DF875797341}" presName="composite2" presStyleCnt="0"/>
      <dgm:spPr/>
    </dgm:pt>
    <dgm:pt modelId="{3B0C9421-ADE4-4982-958E-F380F03472AE}" type="pres">
      <dgm:prSet presAssocID="{2CBC70D4-3754-4BAB-9B45-3DF875797341}" presName="dummyNode2" presStyleLbl="node1" presStyleIdx="0" presStyleCnt="3"/>
      <dgm:spPr/>
    </dgm:pt>
    <dgm:pt modelId="{3E301EBC-D1AA-4AFB-9026-32002DF8CE6E}" type="pres">
      <dgm:prSet presAssocID="{2CBC70D4-3754-4BAB-9B45-3DF875797341}" presName="childNode2" presStyleLbl="bgAcc1" presStyleIdx="1" presStyleCnt="3">
        <dgm:presLayoutVars>
          <dgm:bulletEnabled val="1"/>
        </dgm:presLayoutVars>
      </dgm:prSet>
      <dgm:spPr/>
    </dgm:pt>
    <dgm:pt modelId="{04E01DFD-5279-4AEF-BB6D-435A383C6EFB}" type="pres">
      <dgm:prSet presAssocID="{2CBC70D4-3754-4BAB-9B45-3DF875797341}" presName="childNode2tx" presStyleLbl="bgAcc1" presStyleIdx="1" presStyleCnt="3">
        <dgm:presLayoutVars>
          <dgm:bulletEnabled val="1"/>
        </dgm:presLayoutVars>
      </dgm:prSet>
      <dgm:spPr/>
    </dgm:pt>
    <dgm:pt modelId="{E5947854-FCA0-4981-8DFB-D3E19C5B271F}" type="pres">
      <dgm:prSet presAssocID="{2CBC70D4-3754-4BAB-9B45-3DF875797341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D1AE34AD-072D-4D03-82C1-8C7B70709196}" type="pres">
      <dgm:prSet presAssocID="{2CBC70D4-3754-4BAB-9B45-3DF875797341}" presName="connSite2" presStyleCnt="0"/>
      <dgm:spPr/>
    </dgm:pt>
    <dgm:pt modelId="{6806FFE4-F4D2-4523-BA63-F2304F2C86BB}" type="pres">
      <dgm:prSet presAssocID="{53BD9674-3873-4C40-AE8C-6C4C67D441CF}" presName="Name18" presStyleLbl="sibTrans2D1" presStyleIdx="1" presStyleCnt="2"/>
      <dgm:spPr/>
    </dgm:pt>
    <dgm:pt modelId="{DB89DDB3-9543-4481-87B6-69187507586E}" type="pres">
      <dgm:prSet presAssocID="{75385737-434B-431A-B11E-E42AB3302A7A}" presName="composite1" presStyleCnt="0"/>
      <dgm:spPr/>
    </dgm:pt>
    <dgm:pt modelId="{2F3C91F1-2765-460D-9A3A-AF5BBE2E2A31}" type="pres">
      <dgm:prSet presAssocID="{75385737-434B-431A-B11E-E42AB3302A7A}" presName="dummyNode1" presStyleLbl="node1" presStyleIdx="1" presStyleCnt="3"/>
      <dgm:spPr/>
    </dgm:pt>
    <dgm:pt modelId="{E910233E-F9AC-484D-A09B-D3CC84AC959E}" type="pres">
      <dgm:prSet presAssocID="{75385737-434B-431A-B11E-E42AB3302A7A}" presName="childNode1" presStyleLbl="bgAcc1" presStyleIdx="2" presStyleCnt="3">
        <dgm:presLayoutVars>
          <dgm:bulletEnabled val="1"/>
        </dgm:presLayoutVars>
      </dgm:prSet>
      <dgm:spPr/>
    </dgm:pt>
    <dgm:pt modelId="{E9C5C88A-A852-4D33-865E-43E5DE6231B1}" type="pres">
      <dgm:prSet presAssocID="{75385737-434B-431A-B11E-E42AB3302A7A}" presName="childNode1tx" presStyleLbl="bgAcc1" presStyleIdx="2" presStyleCnt="3">
        <dgm:presLayoutVars>
          <dgm:bulletEnabled val="1"/>
        </dgm:presLayoutVars>
      </dgm:prSet>
      <dgm:spPr/>
    </dgm:pt>
    <dgm:pt modelId="{9E269B48-2E92-4A5B-A0EE-E6D0ED291080}" type="pres">
      <dgm:prSet presAssocID="{75385737-434B-431A-B11E-E42AB3302A7A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4A685E91-5C1B-4AD7-B2B8-BACF0384EC87}" type="pres">
      <dgm:prSet presAssocID="{75385737-434B-431A-B11E-E42AB3302A7A}" presName="connSite1" presStyleCnt="0"/>
      <dgm:spPr/>
    </dgm:pt>
  </dgm:ptLst>
  <dgm:cxnLst>
    <dgm:cxn modelId="{522B652F-5E11-4BF2-B1D4-F2AEA0C64B23}" type="presOf" srcId="{87BFEEB5-EAF3-46FD-A8E3-E65952EC0A0F}" destId="{607D7CE1-9A78-44E7-86E1-BF8E4100CA10}" srcOrd="0" destOrd="1" presId="urn:microsoft.com/office/officeart/2005/8/layout/hProcess4"/>
    <dgm:cxn modelId="{6800EC33-FB3A-4A94-AC63-9BD74B1FB05A}" srcId="{92EA379C-542C-48AA-8480-43CD26E4C2CC}" destId="{2CBC70D4-3754-4BAB-9B45-3DF875797341}" srcOrd="1" destOrd="0" parTransId="{2E74C386-38B5-4681-AA44-2534B396B55A}" sibTransId="{53BD9674-3873-4C40-AE8C-6C4C67D441CF}"/>
    <dgm:cxn modelId="{0AC98062-B198-4D35-81E4-6F8D55B2DDE3}" type="presOf" srcId="{8AD79D4D-CC43-4C6F-B030-CE5B7A23A614}" destId="{4CEBAB88-CC3C-4F29-894A-29398B55C579}" srcOrd="0" destOrd="0" presId="urn:microsoft.com/office/officeart/2005/8/layout/hProcess4"/>
    <dgm:cxn modelId="{458EBC42-CB75-4010-A37A-E1D63013263F}" srcId="{92EA379C-542C-48AA-8480-43CD26E4C2CC}" destId="{6FCBDB55-B090-453F-9F33-240605FB7F9A}" srcOrd="0" destOrd="0" parTransId="{D3345CBA-2E8D-401B-BA0C-239F2CE3C11E}" sibTransId="{8AD79D4D-CC43-4C6F-B030-CE5B7A23A614}"/>
    <dgm:cxn modelId="{57F76B70-757F-4002-836F-12904E59AF9E}" type="presOf" srcId="{14AC74CD-98E7-4A75-8CB7-1D30FD4892DB}" destId="{E9C5C88A-A852-4D33-865E-43E5DE6231B1}" srcOrd="1" destOrd="2" presId="urn:microsoft.com/office/officeart/2005/8/layout/hProcess4"/>
    <dgm:cxn modelId="{6F1DB076-B183-47A8-BF29-FCC7836DAB57}" type="presOf" srcId="{3654FC99-4118-4177-B105-9C9ED61A0B12}" destId="{3E301EBC-D1AA-4AFB-9026-32002DF8CE6E}" srcOrd="0" destOrd="1" presId="urn:microsoft.com/office/officeart/2005/8/layout/hProcess4"/>
    <dgm:cxn modelId="{40BAB858-16D5-4C1D-844A-E0975208AD6E}" type="presOf" srcId="{8AC1B221-2267-4C9B-9D81-31B45D8B5361}" destId="{E9C5C88A-A852-4D33-865E-43E5DE6231B1}" srcOrd="1" destOrd="1" presId="urn:microsoft.com/office/officeart/2005/8/layout/hProcess4"/>
    <dgm:cxn modelId="{E12DFD5A-3D18-48B2-8398-05A1C8CC4EDA}" srcId="{75385737-434B-431A-B11E-E42AB3302A7A}" destId="{82896601-C53C-4A7A-BFF7-62FE56730B38}" srcOrd="0" destOrd="0" parTransId="{8FD9893D-24DE-4448-A4DD-B9F28FD6DA04}" sibTransId="{7AFFFE64-5A9E-4638-8EC7-140B790A463D}"/>
    <dgm:cxn modelId="{935E207E-9E9D-4C3F-A93E-E8E6D5F70317}" type="presOf" srcId="{14AC74CD-98E7-4A75-8CB7-1D30FD4892DB}" destId="{E910233E-F9AC-484D-A09B-D3CC84AC959E}" srcOrd="0" destOrd="2" presId="urn:microsoft.com/office/officeart/2005/8/layout/hProcess4"/>
    <dgm:cxn modelId="{F6855B81-99A9-47BE-9152-F1AADE44557F}" srcId="{2CBC70D4-3754-4BAB-9B45-3DF875797341}" destId="{3654FC99-4118-4177-B105-9C9ED61A0B12}" srcOrd="1" destOrd="0" parTransId="{5E3CD90B-AF45-4F65-86A9-CD86FEB1DEBC}" sibTransId="{FF44FEF2-EDE6-41C9-8A75-572854C998A5}"/>
    <dgm:cxn modelId="{627A7685-3610-41BF-8DD2-EB7142EFCD9A}" type="presOf" srcId="{3654FC99-4118-4177-B105-9C9ED61A0B12}" destId="{04E01DFD-5279-4AEF-BB6D-435A383C6EFB}" srcOrd="1" destOrd="1" presId="urn:microsoft.com/office/officeart/2005/8/layout/hProcess4"/>
    <dgm:cxn modelId="{541E5788-8663-4286-B11D-70445D98825D}" srcId="{6FCBDB55-B090-453F-9F33-240605FB7F9A}" destId="{71706C31-05B7-49EA-94F5-875F3F2721C6}" srcOrd="0" destOrd="0" parTransId="{B0183FDA-25A4-44BD-A35F-A1211D6574B3}" sibTransId="{1275EA48-CA88-4E52-9710-4D99BAE221C9}"/>
    <dgm:cxn modelId="{EDD49B89-3C18-4659-93BA-511FBE89060C}" type="presOf" srcId="{8AC1B221-2267-4C9B-9D81-31B45D8B5361}" destId="{E910233E-F9AC-484D-A09B-D3CC84AC959E}" srcOrd="0" destOrd="1" presId="urn:microsoft.com/office/officeart/2005/8/layout/hProcess4"/>
    <dgm:cxn modelId="{FB576199-BD49-4A10-AA18-D3A401C7DD50}" srcId="{75385737-434B-431A-B11E-E42AB3302A7A}" destId="{14AC74CD-98E7-4A75-8CB7-1D30FD4892DB}" srcOrd="2" destOrd="0" parTransId="{540BAA4A-C4E3-4419-AB0D-CCF7D5C2DBB2}" sibTransId="{C39B2500-DCBD-4AB8-868A-EF81CEE6094A}"/>
    <dgm:cxn modelId="{8A058C9A-DEF0-4E65-9967-8BFF762C7761}" srcId="{6FCBDB55-B090-453F-9F33-240605FB7F9A}" destId="{E3CAE89A-B716-4CFF-A59D-DE2E39B1196A}" srcOrd="2" destOrd="0" parTransId="{48930902-42CD-4672-8798-C5195529565D}" sibTransId="{DC1C304D-6D82-4386-A6AD-72F29259346D}"/>
    <dgm:cxn modelId="{DC8C5B9C-8F7D-4B56-9DA7-34567CCFE28B}" type="presOf" srcId="{EFD5E24F-6C39-4A32-BC9B-CEA70E2690B7}" destId="{3E301EBC-D1AA-4AFB-9026-32002DF8CE6E}" srcOrd="0" destOrd="0" presId="urn:microsoft.com/office/officeart/2005/8/layout/hProcess4"/>
    <dgm:cxn modelId="{5C0BEDA4-E449-4F22-9F66-603EB31D11BE}" srcId="{2CBC70D4-3754-4BAB-9B45-3DF875797341}" destId="{EFD5E24F-6C39-4A32-BC9B-CEA70E2690B7}" srcOrd="0" destOrd="0" parTransId="{5BF19257-81DF-4D50-8721-2FD249C21415}" sibTransId="{049CDDC3-1B77-4AF7-A41A-FD8A847E9230}"/>
    <dgm:cxn modelId="{5AA25AA7-0601-4267-A4F5-87AECB7E04BD}" type="presOf" srcId="{87BFEEB5-EAF3-46FD-A8E3-E65952EC0A0F}" destId="{487317DD-8442-4692-B90E-7E5B66097F89}" srcOrd="1" destOrd="1" presId="urn:microsoft.com/office/officeart/2005/8/layout/hProcess4"/>
    <dgm:cxn modelId="{D1D930A8-D65D-46FD-A4A5-05EB2F4827DE}" type="presOf" srcId="{6FCBDB55-B090-453F-9F33-240605FB7F9A}" destId="{74BEF43F-6260-44B3-9E2A-CF025D24F521}" srcOrd="0" destOrd="0" presId="urn:microsoft.com/office/officeart/2005/8/layout/hProcess4"/>
    <dgm:cxn modelId="{67C4F6B2-DC75-498F-8A24-32A4908F7A12}" type="presOf" srcId="{2CBC70D4-3754-4BAB-9B45-3DF875797341}" destId="{E5947854-FCA0-4981-8DFB-D3E19C5B271F}" srcOrd="0" destOrd="0" presId="urn:microsoft.com/office/officeart/2005/8/layout/hProcess4"/>
    <dgm:cxn modelId="{A35760B4-962D-45BC-BA27-55AC4DCFA117}" type="presOf" srcId="{71706C31-05B7-49EA-94F5-875F3F2721C6}" destId="{487317DD-8442-4692-B90E-7E5B66097F89}" srcOrd="1" destOrd="0" presId="urn:microsoft.com/office/officeart/2005/8/layout/hProcess4"/>
    <dgm:cxn modelId="{4AF535BD-3063-4CD8-BB72-6012089CD98E}" type="presOf" srcId="{53BD9674-3873-4C40-AE8C-6C4C67D441CF}" destId="{6806FFE4-F4D2-4523-BA63-F2304F2C86BB}" srcOrd="0" destOrd="0" presId="urn:microsoft.com/office/officeart/2005/8/layout/hProcess4"/>
    <dgm:cxn modelId="{5A4028BF-32A2-46F2-8AC0-DD90CB16CA0B}" type="presOf" srcId="{E3CAE89A-B716-4CFF-A59D-DE2E39B1196A}" destId="{487317DD-8442-4692-B90E-7E5B66097F89}" srcOrd="1" destOrd="2" presId="urn:microsoft.com/office/officeart/2005/8/layout/hProcess4"/>
    <dgm:cxn modelId="{0AA79ACB-B9F1-41B4-9A50-E1C3B4F9571A}" type="presOf" srcId="{82896601-C53C-4A7A-BFF7-62FE56730B38}" destId="{E910233E-F9AC-484D-A09B-D3CC84AC959E}" srcOrd="0" destOrd="0" presId="urn:microsoft.com/office/officeart/2005/8/layout/hProcess4"/>
    <dgm:cxn modelId="{D7D5D6CD-991F-4CD9-8D82-218AFC786C20}" type="presOf" srcId="{EFD5E24F-6C39-4A32-BC9B-CEA70E2690B7}" destId="{04E01DFD-5279-4AEF-BB6D-435A383C6EFB}" srcOrd="1" destOrd="0" presId="urn:microsoft.com/office/officeart/2005/8/layout/hProcess4"/>
    <dgm:cxn modelId="{4023AAD1-F85D-4296-970E-75FA76B2C2C9}" type="presOf" srcId="{71706C31-05B7-49EA-94F5-875F3F2721C6}" destId="{607D7CE1-9A78-44E7-86E1-BF8E4100CA10}" srcOrd="0" destOrd="0" presId="urn:microsoft.com/office/officeart/2005/8/layout/hProcess4"/>
    <dgm:cxn modelId="{145C95D9-0AD8-4458-91BB-BF41F83C40B0}" srcId="{6FCBDB55-B090-453F-9F33-240605FB7F9A}" destId="{87BFEEB5-EAF3-46FD-A8E3-E65952EC0A0F}" srcOrd="1" destOrd="0" parTransId="{356D4239-7EA6-47BD-9A50-A69CDDC18768}" sibTransId="{1E6A3961-81FA-43C0-8B77-78BABFFD7BFA}"/>
    <dgm:cxn modelId="{086380DF-1568-4BBD-8104-E50C60830B20}" type="presOf" srcId="{82896601-C53C-4A7A-BFF7-62FE56730B38}" destId="{E9C5C88A-A852-4D33-865E-43E5DE6231B1}" srcOrd="1" destOrd="0" presId="urn:microsoft.com/office/officeart/2005/8/layout/hProcess4"/>
    <dgm:cxn modelId="{6BC967E0-3371-493A-8E3A-B8E595590463}" type="presOf" srcId="{E3CAE89A-B716-4CFF-A59D-DE2E39B1196A}" destId="{607D7CE1-9A78-44E7-86E1-BF8E4100CA10}" srcOrd="0" destOrd="2" presId="urn:microsoft.com/office/officeart/2005/8/layout/hProcess4"/>
    <dgm:cxn modelId="{674592E4-C571-476D-8A1B-439C2D7C7680}" srcId="{75385737-434B-431A-B11E-E42AB3302A7A}" destId="{8AC1B221-2267-4C9B-9D81-31B45D8B5361}" srcOrd="1" destOrd="0" parTransId="{84989262-CC48-415A-87F6-6D41E31E864D}" sibTransId="{E2B47C45-98F4-4A6B-8324-98553DE0D3AA}"/>
    <dgm:cxn modelId="{C69A86EF-63EA-442C-A276-A09ACBA1D265}" type="presOf" srcId="{75385737-434B-431A-B11E-E42AB3302A7A}" destId="{9E269B48-2E92-4A5B-A0EE-E6D0ED291080}" srcOrd="0" destOrd="0" presId="urn:microsoft.com/office/officeart/2005/8/layout/hProcess4"/>
    <dgm:cxn modelId="{1B3311F3-7624-41AD-A0BB-56AD5E19123D}" type="presOf" srcId="{92EA379C-542C-48AA-8480-43CD26E4C2CC}" destId="{D5DFE8E7-2BC2-4F49-9ACC-C31AFA020453}" srcOrd="0" destOrd="0" presId="urn:microsoft.com/office/officeart/2005/8/layout/hProcess4"/>
    <dgm:cxn modelId="{EF0DF9F4-16DD-4184-9896-6E38F8998096}" srcId="{92EA379C-542C-48AA-8480-43CD26E4C2CC}" destId="{75385737-434B-431A-B11E-E42AB3302A7A}" srcOrd="2" destOrd="0" parTransId="{3F36BA1A-B97B-451D-A97A-5B0227301F5D}" sibTransId="{AC8A153F-3580-4FFD-A8C9-419336F9947B}"/>
    <dgm:cxn modelId="{5D21D8C4-7D76-45F8-9E14-2D3BCE8B19D8}" type="presParOf" srcId="{D5DFE8E7-2BC2-4F49-9ACC-C31AFA020453}" destId="{5F7A4D23-FDD7-4F2A-8B6C-BD8581C62ABE}" srcOrd="0" destOrd="0" presId="urn:microsoft.com/office/officeart/2005/8/layout/hProcess4"/>
    <dgm:cxn modelId="{5A78805D-0D22-47CC-8717-B3CE2D427DF5}" type="presParOf" srcId="{D5DFE8E7-2BC2-4F49-9ACC-C31AFA020453}" destId="{B7515E59-E25C-40F3-9106-893CECB99DB6}" srcOrd="1" destOrd="0" presId="urn:microsoft.com/office/officeart/2005/8/layout/hProcess4"/>
    <dgm:cxn modelId="{D93B20FF-400D-451C-8695-F4976DE0879A}" type="presParOf" srcId="{D5DFE8E7-2BC2-4F49-9ACC-C31AFA020453}" destId="{A3FAABDA-20E4-40C3-BC89-A9A631E874B4}" srcOrd="2" destOrd="0" presId="urn:microsoft.com/office/officeart/2005/8/layout/hProcess4"/>
    <dgm:cxn modelId="{DCE02A0B-D135-4FF9-885C-F8883860D528}" type="presParOf" srcId="{A3FAABDA-20E4-40C3-BC89-A9A631E874B4}" destId="{F4FEB9BB-9706-4B86-AE97-A0B3988DCF9E}" srcOrd="0" destOrd="0" presId="urn:microsoft.com/office/officeart/2005/8/layout/hProcess4"/>
    <dgm:cxn modelId="{CEE26F65-21F7-466C-A214-08EDA8A4EA6C}" type="presParOf" srcId="{F4FEB9BB-9706-4B86-AE97-A0B3988DCF9E}" destId="{F8676742-2FD6-4BEC-8031-FABFB680ED2D}" srcOrd="0" destOrd="0" presId="urn:microsoft.com/office/officeart/2005/8/layout/hProcess4"/>
    <dgm:cxn modelId="{449E718F-984F-470F-AC7B-DA7FE7998157}" type="presParOf" srcId="{F4FEB9BB-9706-4B86-AE97-A0B3988DCF9E}" destId="{607D7CE1-9A78-44E7-86E1-BF8E4100CA10}" srcOrd="1" destOrd="0" presId="urn:microsoft.com/office/officeart/2005/8/layout/hProcess4"/>
    <dgm:cxn modelId="{58B87E8D-344F-4EBF-B15C-5DCBADB6A9C7}" type="presParOf" srcId="{F4FEB9BB-9706-4B86-AE97-A0B3988DCF9E}" destId="{487317DD-8442-4692-B90E-7E5B66097F89}" srcOrd="2" destOrd="0" presId="urn:microsoft.com/office/officeart/2005/8/layout/hProcess4"/>
    <dgm:cxn modelId="{18814558-D05A-45BB-A217-BE96CEF51C7C}" type="presParOf" srcId="{F4FEB9BB-9706-4B86-AE97-A0B3988DCF9E}" destId="{74BEF43F-6260-44B3-9E2A-CF025D24F521}" srcOrd="3" destOrd="0" presId="urn:microsoft.com/office/officeart/2005/8/layout/hProcess4"/>
    <dgm:cxn modelId="{0EF7FEAE-5F86-4107-9DCC-6FC1856CA103}" type="presParOf" srcId="{F4FEB9BB-9706-4B86-AE97-A0B3988DCF9E}" destId="{02725996-7839-4C7D-B4C7-5BB76A610BEA}" srcOrd="4" destOrd="0" presId="urn:microsoft.com/office/officeart/2005/8/layout/hProcess4"/>
    <dgm:cxn modelId="{FD8FB64A-5F33-4380-BA5B-3DB6AFB6CA5A}" type="presParOf" srcId="{A3FAABDA-20E4-40C3-BC89-A9A631E874B4}" destId="{4CEBAB88-CC3C-4F29-894A-29398B55C579}" srcOrd="1" destOrd="0" presId="urn:microsoft.com/office/officeart/2005/8/layout/hProcess4"/>
    <dgm:cxn modelId="{56C791D0-AA39-493D-A3D1-A348F1B93296}" type="presParOf" srcId="{A3FAABDA-20E4-40C3-BC89-A9A631E874B4}" destId="{873C63AC-5F17-46E0-A7BF-57EB2AACE9A4}" srcOrd="2" destOrd="0" presId="urn:microsoft.com/office/officeart/2005/8/layout/hProcess4"/>
    <dgm:cxn modelId="{45F3C27B-0808-48A1-B74A-3C193BC49AD6}" type="presParOf" srcId="{873C63AC-5F17-46E0-A7BF-57EB2AACE9A4}" destId="{3B0C9421-ADE4-4982-958E-F380F03472AE}" srcOrd="0" destOrd="0" presId="urn:microsoft.com/office/officeart/2005/8/layout/hProcess4"/>
    <dgm:cxn modelId="{91AF484F-6564-42B2-B482-010CEA31289B}" type="presParOf" srcId="{873C63AC-5F17-46E0-A7BF-57EB2AACE9A4}" destId="{3E301EBC-D1AA-4AFB-9026-32002DF8CE6E}" srcOrd="1" destOrd="0" presId="urn:microsoft.com/office/officeart/2005/8/layout/hProcess4"/>
    <dgm:cxn modelId="{D63E2BD7-26C6-45FB-A3A8-6272C12447C1}" type="presParOf" srcId="{873C63AC-5F17-46E0-A7BF-57EB2AACE9A4}" destId="{04E01DFD-5279-4AEF-BB6D-435A383C6EFB}" srcOrd="2" destOrd="0" presId="urn:microsoft.com/office/officeart/2005/8/layout/hProcess4"/>
    <dgm:cxn modelId="{0489E372-CAFB-4B1E-9667-E49179CD372D}" type="presParOf" srcId="{873C63AC-5F17-46E0-A7BF-57EB2AACE9A4}" destId="{E5947854-FCA0-4981-8DFB-D3E19C5B271F}" srcOrd="3" destOrd="0" presId="urn:microsoft.com/office/officeart/2005/8/layout/hProcess4"/>
    <dgm:cxn modelId="{FB053404-1E08-4C49-B19C-4F44A16B38AC}" type="presParOf" srcId="{873C63AC-5F17-46E0-A7BF-57EB2AACE9A4}" destId="{D1AE34AD-072D-4D03-82C1-8C7B70709196}" srcOrd="4" destOrd="0" presId="urn:microsoft.com/office/officeart/2005/8/layout/hProcess4"/>
    <dgm:cxn modelId="{B2A9E3BF-9697-4851-A2A6-004AAA7A2F37}" type="presParOf" srcId="{A3FAABDA-20E4-40C3-BC89-A9A631E874B4}" destId="{6806FFE4-F4D2-4523-BA63-F2304F2C86BB}" srcOrd="3" destOrd="0" presId="urn:microsoft.com/office/officeart/2005/8/layout/hProcess4"/>
    <dgm:cxn modelId="{16BCB5B7-E6D7-43BF-94A7-408356A2A5F5}" type="presParOf" srcId="{A3FAABDA-20E4-40C3-BC89-A9A631E874B4}" destId="{DB89DDB3-9543-4481-87B6-69187507586E}" srcOrd="4" destOrd="0" presId="urn:microsoft.com/office/officeart/2005/8/layout/hProcess4"/>
    <dgm:cxn modelId="{10237EF4-BFA6-4CBE-9089-AC9F5113AF02}" type="presParOf" srcId="{DB89DDB3-9543-4481-87B6-69187507586E}" destId="{2F3C91F1-2765-460D-9A3A-AF5BBE2E2A31}" srcOrd="0" destOrd="0" presId="urn:microsoft.com/office/officeart/2005/8/layout/hProcess4"/>
    <dgm:cxn modelId="{1318B4CF-7519-4060-B078-1B2605666E80}" type="presParOf" srcId="{DB89DDB3-9543-4481-87B6-69187507586E}" destId="{E910233E-F9AC-484D-A09B-D3CC84AC959E}" srcOrd="1" destOrd="0" presId="urn:microsoft.com/office/officeart/2005/8/layout/hProcess4"/>
    <dgm:cxn modelId="{5D035CCD-768F-4AB8-B5CE-3FE752314744}" type="presParOf" srcId="{DB89DDB3-9543-4481-87B6-69187507586E}" destId="{E9C5C88A-A852-4D33-865E-43E5DE6231B1}" srcOrd="2" destOrd="0" presId="urn:microsoft.com/office/officeart/2005/8/layout/hProcess4"/>
    <dgm:cxn modelId="{1DFD2796-A0FA-4452-9190-1A404BFAD820}" type="presParOf" srcId="{DB89DDB3-9543-4481-87B6-69187507586E}" destId="{9E269B48-2E92-4A5B-A0EE-E6D0ED291080}" srcOrd="3" destOrd="0" presId="urn:microsoft.com/office/officeart/2005/8/layout/hProcess4"/>
    <dgm:cxn modelId="{90A73E18-0DC8-4143-AB4B-AB1B4CA9991D}" type="presParOf" srcId="{DB89DDB3-9543-4481-87B6-69187507586E}" destId="{4A685E91-5C1B-4AD7-B2B8-BACF0384EC8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6C7EC-0F80-4356-970F-34298CD24063}">
      <dsp:nvSpPr>
        <dsp:cNvPr id="0" name=""/>
        <dsp:cNvSpPr/>
      </dsp:nvSpPr>
      <dsp:spPr>
        <a:xfrm>
          <a:off x="2183" y="0"/>
          <a:ext cx="4256964" cy="553998"/>
        </a:xfrm>
        <a:prstGeom prst="homePlate">
          <a:avLst/>
        </a:prstGeom>
        <a:solidFill>
          <a:schemeClr val="bg2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rtlCol="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Stage 1 provision</a:t>
          </a:r>
        </a:p>
      </dsp:txBody>
      <dsp:txXfrm>
        <a:off x="2183" y="0"/>
        <a:ext cx="4118465" cy="553998"/>
      </dsp:txXfrm>
    </dsp:sp>
    <dsp:sp modelId="{B8DCB26A-81F5-415F-A389-024A040CA9F8}">
      <dsp:nvSpPr>
        <dsp:cNvPr id="0" name=""/>
        <dsp:cNvSpPr/>
      </dsp:nvSpPr>
      <dsp:spPr>
        <a:xfrm>
          <a:off x="3407754" y="0"/>
          <a:ext cx="4256964" cy="553998"/>
        </a:xfrm>
        <a:prstGeom prst="chevron">
          <a:avLst/>
        </a:prstGeom>
        <a:solidFill>
          <a:schemeClr val="bg2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rtlCol="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Stage 2 provision</a:t>
          </a:r>
        </a:p>
      </dsp:txBody>
      <dsp:txXfrm>
        <a:off x="3684753" y="0"/>
        <a:ext cx="3702966" cy="553998"/>
      </dsp:txXfrm>
    </dsp:sp>
    <dsp:sp modelId="{5AE08EFE-47F8-4B05-B700-F07349E6FEF1}">
      <dsp:nvSpPr>
        <dsp:cNvPr id="0" name=""/>
        <dsp:cNvSpPr/>
      </dsp:nvSpPr>
      <dsp:spPr>
        <a:xfrm>
          <a:off x="6813326" y="0"/>
          <a:ext cx="4256964" cy="553998"/>
        </a:xfrm>
        <a:prstGeom prst="chevron">
          <a:avLst/>
        </a:prstGeom>
        <a:solidFill>
          <a:schemeClr val="bg2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rtlCol="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Stage 3 provision</a:t>
          </a:r>
        </a:p>
      </dsp:txBody>
      <dsp:txXfrm>
        <a:off x="7090325" y="0"/>
        <a:ext cx="3702966" cy="553998"/>
      </dsp:txXfrm>
    </dsp:sp>
    <dsp:sp modelId="{700E115F-FFC8-46A5-BEC9-F0703EB2F883}">
      <dsp:nvSpPr>
        <dsp:cNvPr id="0" name=""/>
        <dsp:cNvSpPr/>
      </dsp:nvSpPr>
      <dsp:spPr>
        <a:xfrm>
          <a:off x="10218897" y="0"/>
          <a:ext cx="4256964" cy="553998"/>
        </a:xfrm>
        <a:prstGeom prst="chevron">
          <a:avLst/>
        </a:prstGeom>
        <a:solidFill>
          <a:schemeClr val="bg2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rtlCol="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Stage 4 provision</a:t>
          </a:r>
        </a:p>
      </dsp:txBody>
      <dsp:txXfrm>
        <a:off x="10495896" y="0"/>
        <a:ext cx="3702966" cy="553998"/>
      </dsp:txXfrm>
    </dsp:sp>
    <dsp:sp modelId="{E3B82DE3-546D-4E04-A6D8-4394CEAFF0D9}">
      <dsp:nvSpPr>
        <dsp:cNvPr id="0" name=""/>
        <dsp:cNvSpPr/>
      </dsp:nvSpPr>
      <dsp:spPr>
        <a:xfrm>
          <a:off x="13624469" y="0"/>
          <a:ext cx="4256964" cy="553998"/>
        </a:xfrm>
        <a:prstGeom prst="chevron">
          <a:avLst/>
        </a:prstGeom>
        <a:solidFill>
          <a:schemeClr val="bg2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rtlCol="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Stage 5 provision</a:t>
          </a:r>
        </a:p>
      </dsp:txBody>
      <dsp:txXfrm>
        <a:off x="13901468" y="0"/>
        <a:ext cx="3702966" cy="553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7CE1-9A78-44E7-86E1-BF8E4100CA10}">
      <dsp:nvSpPr>
        <dsp:cNvPr id="0" name=""/>
        <dsp:cNvSpPr/>
      </dsp:nvSpPr>
      <dsp:spPr>
        <a:xfrm>
          <a:off x="483" y="2191575"/>
          <a:ext cx="4043469" cy="333501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Data gathering: May/June 2024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600" kern="1200" dirty="0"/>
            <a:t>Co-production sessions: May-July 2024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600" kern="1200" dirty="0"/>
            <a:t>Procurement Plan: July 2024</a:t>
          </a:r>
        </a:p>
      </dsp:txBody>
      <dsp:txXfrm>
        <a:off x="77231" y="2268323"/>
        <a:ext cx="3889973" cy="2466874"/>
      </dsp:txXfrm>
    </dsp:sp>
    <dsp:sp modelId="{4CEBAB88-CC3C-4F29-894A-29398B55C579}">
      <dsp:nvSpPr>
        <dsp:cNvPr id="0" name=""/>
        <dsp:cNvSpPr/>
      </dsp:nvSpPr>
      <dsp:spPr>
        <a:xfrm>
          <a:off x="2278254" y="3005433"/>
          <a:ext cx="4430298" cy="4430298"/>
        </a:xfrm>
        <a:prstGeom prst="leftCircularArrow">
          <a:avLst>
            <a:gd name="adj1" fmla="val 3090"/>
            <a:gd name="adj2" fmla="val 379634"/>
            <a:gd name="adj3" fmla="val 2155145"/>
            <a:gd name="adj4" fmla="val 9024489"/>
            <a:gd name="adj5" fmla="val 3605"/>
          </a:avLst>
        </a:prstGeom>
        <a:solidFill>
          <a:srgbClr val="EF439D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EF43F-6260-44B3-9E2A-CF025D24F521}">
      <dsp:nvSpPr>
        <dsp:cNvPr id="0" name=""/>
        <dsp:cNvSpPr/>
      </dsp:nvSpPr>
      <dsp:spPr>
        <a:xfrm>
          <a:off x="899032" y="4811945"/>
          <a:ext cx="3594195" cy="1429292"/>
        </a:xfrm>
        <a:prstGeom prst="roundRect">
          <a:avLst>
            <a:gd name="adj" fmla="val 10000"/>
          </a:avLst>
        </a:prstGeom>
        <a:solidFill>
          <a:srgbClr val="EF439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Committee Approval: August 2024</a:t>
          </a:r>
        </a:p>
      </dsp:txBody>
      <dsp:txXfrm>
        <a:off x="940895" y="4853808"/>
        <a:ext cx="3510469" cy="1345566"/>
      </dsp:txXfrm>
    </dsp:sp>
    <dsp:sp modelId="{3E301EBC-D1AA-4AFB-9026-32002DF8CE6E}">
      <dsp:nvSpPr>
        <dsp:cNvPr id="0" name=""/>
        <dsp:cNvSpPr/>
      </dsp:nvSpPr>
      <dsp:spPr>
        <a:xfrm>
          <a:off x="5145027" y="2191575"/>
          <a:ext cx="4043469" cy="333501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Application process: September/October 2024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Application scoring: October/November 2024</a:t>
          </a:r>
        </a:p>
      </dsp:txBody>
      <dsp:txXfrm>
        <a:off x="5221775" y="2982969"/>
        <a:ext cx="3889973" cy="2466874"/>
      </dsp:txXfrm>
    </dsp:sp>
    <dsp:sp modelId="{6806FFE4-F4D2-4523-BA63-F2304F2C86BB}">
      <dsp:nvSpPr>
        <dsp:cNvPr id="0" name=""/>
        <dsp:cNvSpPr/>
      </dsp:nvSpPr>
      <dsp:spPr>
        <a:xfrm>
          <a:off x="7389103" y="151671"/>
          <a:ext cx="4946964" cy="4946964"/>
        </a:xfrm>
        <a:prstGeom prst="circularArrow">
          <a:avLst>
            <a:gd name="adj1" fmla="val 2767"/>
            <a:gd name="adj2" fmla="val 337420"/>
            <a:gd name="adj3" fmla="val 19487069"/>
            <a:gd name="adj4" fmla="val 12575511"/>
            <a:gd name="adj5" fmla="val 3228"/>
          </a:avLst>
        </a:prstGeom>
        <a:solidFill>
          <a:srgbClr val="EF439D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7854-FCA0-4981-8DFB-D3E19C5B271F}">
      <dsp:nvSpPr>
        <dsp:cNvPr id="0" name=""/>
        <dsp:cNvSpPr/>
      </dsp:nvSpPr>
      <dsp:spPr>
        <a:xfrm>
          <a:off x="6043576" y="1476928"/>
          <a:ext cx="3594195" cy="1429292"/>
        </a:xfrm>
        <a:prstGeom prst="roundRect">
          <a:avLst>
            <a:gd name="adj" fmla="val 10000"/>
          </a:avLst>
        </a:prstGeom>
        <a:solidFill>
          <a:srgbClr val="EF439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Committee Approval: December 2024</a:t>
          </a:r>
        </a:p>
      </dsp:txBody>
      <dsp:txXfrm>
        <a:off x="6085439" y="1518791"/>
        <a:ext cx="3510469" cy="1345566"/>
      </dsp:txXfrm>
    </dsp:sp>
    <dsp:sp modelId="{E910233E-F9AC-484D-A09B-D3CC84AC959E}">
      <dsp:nvSpPr>
        <dsp:cNvPr id="0" name=""/>
        <dsp:cNvSpPr/>
      </dsp:nvSpPr>
      <dsp:spPr>
        <a:xfrm>
          <a:off x="10289572" y="2191575"/>
          <a:ext cx="4043469" cy="333501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Funding announcement: December 2024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Transition Period: January-March 2025</a:t>
          </a:r>
        </a:p>
      </dsp:txBody>
      <dsp:txXfrm>
        <a:off x="10366320" y="2268323"/>
        <a:ext cx="3889973" cy="2466874"/>
      </dsp:txXfrm>
    </dsp:sp>
    <dsp:sp modelId="{9E269B48-2E92-4A5B-A0EE-E6D0ED291080}">
      <dsp:nvSpPr>
        <dsp:cNvPr id="0" name=""/>
        <dsp:cNvSpPr/>
      </dsp:nvSpPr>
      <dsp:spPr>
        <a:xfrm>
          <a:off x="11188121" y="4811945"/>
          <a:ext cx="3594195" cy="1429292"/>
        </a:xfrm>
        <a:prstGeom prst="roundRect">
          <a:avLst>
            <a:gd name="adj" fmla="val 10000"/>
          </a:avLst>
        </a:prstGeom>
        <a:solidFill>
          <a:srgbClr val="EF439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All projects launch: April 2025</a:t>
          </a:r>
        </a:p>
      </dsp:txBody>
      <dsp:txXfrm>
        <a:off x="11229984" y="4853808"/>
        <a:ext cx="3510469" cy="1345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40B6-F3D8-4A66-A08B-54F393CB336C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AE95-5FDB-405B-AC1D-2B324E62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4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05A14-0886-4EE4-B815-CBDC676FB7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15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D07D-38B8-4233-8ACD-835956A0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D36F-BA62-48C0-90B8-55873EAC6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35" indent="0" algn="ctr">
              <a:buNone/>
              <a:defRPr sz="3000"/>
            </a:lvl2pPr>
            <a:lvl3pPr marL="1371669" indent="0" algn="ctr">
              <a:buNone/>
              <a:defRPr sz="2700"/>
            </a:lvl3pPr>
            <a:lvl4pPr marL="2057504" indent="0" algn="ctr">
              <a:buNone/>
              <a:defRPr sz="2400"/>
            </a:lvl4pPr>
            <a:lvl5pPr marL="2743337" indent="0" algn="ctr">
              <a:buNone/>
              <a:defRPr sz="2400"/>
            </a:lvl5pPr>
            <a:lvl6pPr marL="3429171" indent="0" algn="ctr">
              <a:buNone/>
              <a:defRPr sz="2400"/>
            </a:lvl6pPr>
            <a:lvl7pPr marL="4115006" indent="0" algn="ctr">
              <a:buNone/>
              <a:defRPr sz="2400"/>
            </a:lvl7pPr>
            <a:lvl8pPr marL="4800840" indent="0" algn="ctr">
              <a:buNone/>
              <a:defRPr sz="2400"/>
            </a:lvl8pPr>
            <a:lvl9pPr marL="5486675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1C566-55A6-479A-85F9-D3C83559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336-6899-4DEB-AE01-66BDEB569CF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56D8-BA19-4FCF-9399-92E5E1AD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2FB75-9BBD-4DE0-A67D-B8BEA632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F0DC-618A-4834-841E-87247B580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9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F14E-ECCD-4F6D-BF12-8701CDFD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400E1-3898-4626-A607-8F3C8C967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21FE9-9A2E-49BE-8AED-37EE3217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336-6899-4DEB-AE01-66BDEB569CF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9FE37-9E2F-4D26-8BA7-2B5512A7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39DA-EF86-481B-9447-9FB32620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F0DC-618A-4834-841E-87247B580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81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E89C-F4CA-4739-AC03-4B274A29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C0309-D73E-4368-8E15-64899C8DF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7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3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6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5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3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17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0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8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6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D7C0C-F971-4EA6-B499-64F5F7E2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336-6899-4DEB-AE01-66BDEB569CF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BDA2B-CF69-47A1-844F-75B86AE2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73BEE-6BC9-4DC4-963B-3414EC1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F0DC-618A-4834-841E-87247B580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55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ADF5-33CB-4D40-A47D-F6666434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1E4C-1703-466A-994C-BC563F236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9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59FEA-A8EE-4B99-8E24-49D980D09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9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052FC-175F-4232-ACA2-5233ED11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336-6899-4DEB-AE01-66BDEB569CF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E21F4-A927-4256-8703-DAE7D7A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5CF48-0A62-4E67-B4FD-F5781BA2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F0DC-618A-4834-841E-87247B580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6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251E-B34A-47C7-96F3-9265E0CB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90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075F9-48DD-4CAD-A939-315090BA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FA19D-B92B-4B20-9753-E2CEFAEF0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640F2-D804-4A4C-BAA0-26B78049E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ABFB1-AFE8-423E-AB2E-C327F44B3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6701E-E901-4A9D-9565-2872C5FB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336-6899-4DEB-AE01-66BDEB569CF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B6689-07C6-49E0-AE35-2C3EF35A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D3B05-C6F3-46F7-BDA4-C96DD149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F0DC-618A-4834-841E-87247B580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0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FEA4-7F4F-42A1-B1C6-F3F8332F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982C1-BFCD-47CD-8CC0-D5425992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336-6899-4DEB-AE01-66BDEB569CF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E9F33-858E-4103-9B53-6D7F4173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424F4-A8A3-4CBB-AF5E-E6615AC5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F0DC-618A-4834-841E-87247B580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7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57B21-50BD-4B1B-906D-CC4E5786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336-6899-4DEB-AE01-66BDEB569CF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3EA7F-5CDE-4057-924A-7DB48C3F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192A8-4E2B-4B75-ACAC-789EEE74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F0DC-618A-4834-841E-87247B580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205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0832-A58A-490E-AEA8-DE84C87A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22E8F-C204-4C4B-BECB-AAEE39FB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158EF-6100-45DF-96C9-CAD6C1F3D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4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35" indent="0">
              <a:buNone/>
              <a:defRPr sz="2100"/>
            </a:lvl2pPr>
            <a:lvl3pPr marL="1371669" indent="0">
              <a:buNone/>
              <a:defRPr sz="1800"/>
            </a:lvl3pPr>
            <a:lvl4pPr marL="2057504" indent="0">
              <a:buNone/>
              <a:defRPr sz="1500"/>
            </a:lvl4pPr>
            <a:lvl5pPr marL="2743337" indent="0">
              <a:buNone/>
              <a:defRPr sz="1500"/>
            </a:lvl5pPr>
            <a:lvl6pPr marL="3429171" indent="0">
              <a:buNone/>
              <a:defRPr sz="1500"/>
            </a:lvl6pPr>
            <a:lvl7pPr marL="4115006" indent="0">
              <a:buNone/>
              <a:defRPr sz="1500"/>
            </a:lvl7pPr>
            <a:lvl8pPr marL="4800840" indent="0">
              <a:buNone/>
              <a:defRPr sz="1500"/>
            </a:lvl8pPr>
            <a:lvl9pPr marL="5486675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D86E5-63F0-4345-BA39-2343C3F0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336-6899-4DEB-AE01-66BDEB569CF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A13F5-E0E7-4259-B3CE-CDC28AC2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E86A0-FCF0-4D6D-B15D-E2460952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F0DC-618A-4834-841E-87247B580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3C81-079B-4A1F-8BDC-1998D1C6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CFAEC0-5147-4A3B-9D01-28ACD46D7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0F2D4-EA9E-433C-B773-044D5361F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4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35" indent="0">
              <a:buNone/>
              <a:defRPr sz="2100"/>
            </a:lvl2pPr>
            <a:lvl3pPr marL="1371669" indent="0">
              <a:buNone/>
              <a:defRPr sz="1800"/>
            </a:lvl3pPr>
            <a:lvl4pPr marL="2057504" indent="0">
              <a:buNone/>
              <a:defRPr sz="1500"/>
            </a:lvl4pPr>
            <a:lvl5pPr marL="2743337" indent="0">
              <a:buNone/>
              <a:defRPr sz="1500"/>
            </a:lvl5pPr>
            <a:lvl6pPr marL="3429171" indent="0">
              <a:buNone/>
              <a:defRPr sz="1500"/>
            </a:lvl6pPr>
            <a:lvl7pPr marL="4115006" indent="0">
              <a:buNone/>
              <a:defRPr sz="1500"/>
            </a:lvl7pPr>
            <a:lvl8pPr marL="4800840" indent="0">
              <a:buNone/>
              <a:defRPr sz="1500"/>
            </a:lvl8pPr>
            <a:lvl9pPr marL="5486675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91FE1-5D34-4F94-B5FC-29CEF285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336-6899-4DEB-AE01-66BDEB569CF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3D8B6-3B30-4709-B8FA-40CD7EE09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A0D57-541F-4EB0-B7E5-E3C3966B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F0DC-618A-4834-841E-87247B580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20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C946-F664-4FD5-98D1-B8A8F870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E4DA0-76C9-4439-8F56-8EAB9A5EC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46A4F-AD4F-460D-AA8C-66F77C1A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336-6899-4DEB-AE01-66BDEB569CF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1089A-5396-45BB-B13A-FD37ED89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A13C-C0DA-4F41-8DB7-F8DC3E8F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F0DC-618A-4834-841E-87247B580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25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7E263-D452-4441-A99B-C57BDEE94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9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5FDF1-E715-4A20-BCDA-4EE546B44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9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5D529-D722-4C80-A163-8A69529B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336-6899-4DEB-AE01-66BDEB569CF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4C4B4-714D-4D61-8B4A-8178CAC9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2420F-1EC1-4EF7-AFCC-63936E04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F0DC-618A-4834-841E-87247B580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26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8AE94-EB36-426D-B901-20A9B7B8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3A7D5-3C62-4A1A-9C44-A168A6F1A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C46D-C64F-4DBD-A464-B1565C266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0336-6899-4DEB-AE01-66BDEB569CFE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ECE11-AA8E-4D2B-8ECE-8AFABDB70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01801-A1CE-4FAC-A75B-1973AD5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1F0DC-618A-4834-841E-87247B580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2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137166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5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acts@capitalcitypartnership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raig.dutton@capitalcitypartnership.org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-15361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28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48322" y="1397146"/>
            <a:ext cx="9688075" cy="275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65"/>
              </a:lnSpc>
              <a:spcBef>
                <a:spcPct val="0"/>
              </a:spcBef>
            </a:pPr>
            <a:r>
              <a:rPr lang="en-US" sz="8046" dirty="0">
                <a:solidFill>
                  <a:srgbClr val="000000"/>
                </a:solidFill>
                <a:latin typeface="Lato Bold"/>
              </a:rPr>
              <a:t>NOLB Funding Information Event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48322" y="4106715"/>
            <a:ext cx="12429878" cy="3292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343"/>
              </a:lnSpc>
              <a:spcBef>
                <a:spcPct val="0"/>
              </a:spcBef>
            </a:pPr>
            <a:r>
              <a:rPr lang="en-US" sz="8000" dirty="0">
                <a:solidFill>
                  <a:srgbClr val="ED2894"/>
                </a:solidFill>
                <a:latin typeface="League Spartan"/>
              </a:rPr>
              <a:t>NEST Grants </a:t>
            </a:r>
            <a:r>
              <a:rPr lang="en-US" sz="8000" dirty="0" err="1">
                <a:solidFill>
                  <a:srgbClr val="ED2894"/>
                </a:solidFill>
                <a:latin typeface="League Spartan"/>
              </a:rPr>
              <a:t>Programme</a:t>
            </a:r>
            <a:r>
              <a:rPr lang="en-US" sz="8000" dirty="0">
                <a:solidFill>
                  <a:srgbClr val="ED2894"/>
                </a:solidFill>
                <a:latin typeface="League Spartan"/>
              </a:rPr>
              <a:t> 2025-28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3648362" y="4200510"/>
            <a:ext cx="9687995" cy="205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3763158" y="38735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648322" y="7327952"/>
            <a:ext cx="6583633" cy="512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  <a:spcBef>
                <a:spcPct val="0"/>
              </a:spcBef>
            </a:pPr>
            <a:r>
              <a:rPr lang="en-US" sz="3013" dirty="0">
                <a:solidFill>
                  <a:srgbClr val="000000"/>
                </a:solidFill>
                <a:latin typeface="Poppins Bold"/>
              </a:rPr>
              <a:t>2</a:t>
            </a:r>
            <a:r>
              <a:rPr lang="en-US" sz="3013" baseline="30000" dirty="0">
                <a:solidFill>
                  <a:srgbClr val="000000"/>
                </a:solidFill>
                <a:latin typeface="Poppins Bold"/>
              </a:rPr>
              <a:t>nd</a:t>
            </a:r>
            <a:r>
              <a:rPr lang="en-US" sz="3013" dirty="0">
                <a:solidFill>
                  <a:srgbClr val="000000"/>
                </a:solidFill>
                <a:latin typeface="Poppins Bold"/>
              </a:rPr>
              <a:t> September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Application Process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228600" y="151856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5C014-60BF-6E81-CC8B-0E207B438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12941" r="1250" b="7209"/>
          <a:stretch/>
        </p:blipFill>
        <p:spPr>
          <a:xfrm>
            <a:off x="228600" y="1866900"/>
            <a:ext cx="17602200" cy="80745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033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Application Process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228600" y="151856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12E55-5B12-AAFE-48E0-CBACAD924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13704" r="1250" b="7208"/>
          <a:stretch/>
        </p:blipFill>
        <p:spPr>
          <a:xfrm>
            <a:off x="228600" y="1912166"/>
            <a:ext cx="17678400" cy="8031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36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Application Process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228600" y="151856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C99B1-A5A9-EADB-703E-7032AE9F3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" t="12941" r="1250" b="7209"/>
          <a:stretch/>
        </p:blipFill>
        <p:spPr>
          <a:xfrm>
            <a:off x="232229" y="1866900"/>
            <a:ext cx="17602200" cy="80403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723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Application Process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228600" y="151856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BA267-C349-7A21-97A4-04C1FE5DB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" t="12941" r="1250" b="7209"/>
          <a:stretch/>
        </p:blipFill>
        <p:spPr>
          <a:xfrm>
            <a:off x="257629" y="1866900"/>
            <a:ext cx="17526000" cy="8073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092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Application Process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28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182600" y="8095801"/>
            <a:ext cx="4800600" cy="1881039"/>
          </a:xfrm>
          <a:custGeom>
            <a:avLst/>
            <a:gdLst/>
            <a:ahLst/>
            <a:cxnLst/>
            <a:rect l="l" t="t" r="r" b="b"/>
            <a:pathLst>
              <a:path w="6703672" h="2715929">
                <a:moveTo>
                  <a:pt x="0" y="0"/>
                </a:moveTo>
                <a:lnTo>
                  <a:pt x="6703672" y="0"/>
                </a:lnTo>
                <a:lnTo>
                  <a:pt x="6703672" y="2715929"/>
                </a:lnTo>
                <a:lnTo>
                  <a:pt x="0" y="271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276600" y="1967546"/>
            <a:ext cx="14706600" cy="8048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Start application automatically adds a project to Grant Applications section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Cancel application – deletes unwanted applications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Project name - what will the application and project be called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Three-year grant funding period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Proposed project – new questions 12-16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Targets – number of people over the course of the grant, not annual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Supporting documents – included in application pack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Confirmation message and email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3276600" y="96788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</p:spTree>
    <p:extLst>
      <p:ext uri="{BB962C8B-B14F-4D97-AF65-F5344CB8AC3E}">
        <p14:creationId xmlns:p14="http://schemas.microsoft.com/office/powerpoint/2010/main" val="27294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Application Process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28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182600" y="8095801"/>
            <a:ext cx="4800600" cy="1881039"/>
          </a:xfrm>
          <a:custGeom>
            <a:avLst/>
            <a:gdLst/>
            <a:ahLst/>
            <a:cxnLst/>
            <a:rect l="l" t="t" r="r" b="b"/>
            <a:pathLst>
              <a:path w="6703672" h="2715929">
                <a:moveTo>
                  <a:pt x="0" y="0"/>
                </a:moveTo>
                <a:lnTo>
                  <a:pt x="6703672" y="0"/>
                </a:lnTo>
                <a:lnTo>
                  <a:pt x="6703672" y="2715929"/>
                </a:lnTo>
                <a:lnTo>
                  <a:pt x="0" y="271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276600" y="1967546"/>
            <a:ext cx="14706600" cy="5094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Register for the portal asap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Suggest one person registers – who is likely to be submitting application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Use Word document to draft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Review guidance documentation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If possible, get someone to proofread prior to submission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Any problems: </a:t>
            </a:r>
            <a:r>
              <a:rPr lang="en-GB" sz="3200" dirty="0">
                <a:hlinkClick r:id="rId3"/>
              </a:rPr>
              <a:t>contracts@capitalcitypartnership.org</a:t>
            </a:r>
            <a:r>
              <a:rPr lang="en-GB" sz="3200" dirty="0"/>
              <a:t> 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3276600" y="96788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</p:spTree>
    <p:extLst>
      <p:ext uri="{BB962C8B-B14F-4D97-AF65-F5344CB8AC3E}">
        <p14:creationId xmlns:p14="http://schemas.microsoft.com/office/powerpoint/2010/main" val="2578941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Application Process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28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182600" y="8095801"/>
            <a:ext cx="4800600" cy="1881039"/>
          </a:xfrm>
          <a:custGeom>
            <a:avLst/>
            <a:gdLst/>
            <a:ahLst/>
            <a:cxnLst/>
            <a:rect l="l" t="t" r="r" b="b"/>
            <a:pathLst>
              <a:path w="6703672" h="2715929">
                <a:moveTo>
                  <a:pt x="0" y="0"/>
                </a:moveTo>
                <a:lnTo>
                  <a:pt x="6703672" y="0"/>
                </a:lnTo>
                <a:lnTo>
                  <a:pt x="6703672" y="2715929"/>
                </a:lnTo>
                <a:lnTo>
                  <a:pt x="0" y="271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276600" y="1967546"/>
            <a:ext cx="14706600" cy="6571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Scoring and selection weighted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Proposed Project: question 1, 5 and 6 = maximum of six points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Proposed Project: questions 7-11 = maximum of three points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Targets = maximum of three points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Maximum total score available = 36 points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Bids scoring 17 or less will not be considered for funding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3276600" y="96788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</p:spTree>
    <p:extLst>
      <p:ext uri="{BB962C8B-B14F-4D97-AF65-F5344CB8AC3E}">
        <p14:creationId xmlns:p14="http://schemas.microsoft.com/office/powerpoint/2010/main" val="204469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40315" y="731433"/>
            <a:ext cx="3086100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Timeline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489333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28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182600" y="8095801"/>
            <a:ext cx="4800600" cy="1881039"/>
          </a:xfrm>
          <a:custGeom>
            <a:avLst/>
            <a:gdLst/>
            <a:ahLst/>
            <a:cxnLst/>
            <a:rect l="l" t="t" r="r" b="b"/>
            <a:pathLst>
              <a:path w="6703672" h="2715929">
                <a:moveTo>
                  <a:pt x="0" y="0"/>
                </a:moveTo>
                <a:lnTo>
                  <a:pt x="6703672" y="0"/>
                </a:lnTo>
                <a:lnTo>
                  <a:pt x="6703672" y="2715929"/>
                </a:lnTo>
                <a:lnTo>
                  <a:pt x="0" y="271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67"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76A2666-3706-3D89-7AEC-36C6FDDD20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310691"/>
              </p:ext>
            </p:extLst>
          </p:nvPr>
        </p:nvGraphicFramePr>
        <p:xfrm>
          <a:off x="3276600" y="1079500"/>
          <a:ext cx="14782800" cy="7718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7B5059-D17A-8B5C-A97A-105C6D130593}"/>
              </a:ext>
            </a:extLst>
          </p:cNvPr>
          <p:cNvSpPr txBox="1"/>
          <p:nvPr/>
        </p:nvSpPr>
        <p:spPr>
          <a:xfrm>
            <a:off x="3276600" y="96788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DWP Funding Updates Workshop</a:t>
            </a:r>
          </a:p>
        </p:txBody>
      </p:sp>
    </p:spTree>
    <p:extLst>
      <p:ext uri="{BB962C8B-B14F-4D97-AF65-F5344CB8AC3E}">
        <p14:creationId xmlns:p14="http://schemas.microsoft.com/office/powerpoint/2010/main" val="172040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12933" y="719424"/>
            <a:ext cx="13890503" cy="537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8"/>
              </a:lnSpc>
              <a:spcBef>
                <a:spcPct val="0"/>
              </a:spcBef>
            </a:pPr>
            <a:r>
              <a:rPr lang="en-US" sz="3198" dirty="0">
                <a:solidFill>
                  <a:srgbClr val="ED2894"/>
                </a:solidFill>
                <a:latin typeface="League Spartan"/>
              </a:rPr>
              <a:t>FURTHER INFO</a:t>
            </a:r>
          </a:p>
        </p:txBody>
      </p:sp>
      <p:sp>
        <p:nvSpPr>
          <p:cNvPr id="3" name="AutoShape 3"/>
          <p:cNvSpPr/>
          <p:nvPr/>
        </p:nvSpPr>
        <p:spPr>
          <a:xfrm>
            <a:off x="3212933" y="14097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28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45282" y="9258300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2" y="0"/>
                </a:lnTo>
                <a:lnTo>
                  <a:pt x="2087282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1373368" y="4077099"/>
            <a:ext cx="6703672" cy="2715929"/>
          </a:xfrm>
          <a:custGeom>
            <a:avLst/>
            <a:gdLst/>
            <a:ahLst/>
            <a:cxnLst/>
            <a:rect l="l" t="t" r="r" b="b"/>
            <a:pathLst>
              <a:path w="6703672" h="2715929">
                <a:moveTo>
                  <a:pt x="0" y="0"/>
                </a:moveTo>
                <a:lnTo>
                  <a:pt x="6703672" y="0"/>
                </a:lnTo>
                <a:lnTo>
                  <a:pt x="6703672" y="2715929"/>
                </a:lnTo>
                <a:lnTo>
                  <a:pt x="0" y="27159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2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3212933" y="134251"/>
            <a:ext cx="7186831" cy="589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LOI2 Funding Updates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88289" y="2815668"/>
            <a:ext cx="7543500" cy="5181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7"/>
              </a:lnSpc>
            </a:pPr>
            <a:r>
              <a:rPr lang="en-US" sz="3298" spc="42" dirty="0">
                <a:solidFill>
                  <a:srgbClr val="000000"/>
                </a:solidFill>
                <a:latin typeface="Poppins"/>
              </a:rPr>
              <a:t>Craig Dutton</a:t>
            </a:r>
          </a:p>
          <a:p>
            <a:pPr algn="ctr">
              <a:lnSpc>
                <a:spcPts val="4617"/>
              </a:lnSpc>
            </a:pPr>
            <a:r>
              <a:rPr lang="en-US" sz="3298" spc="42" dirty="0">
                <a:solidFill>
                  <a:srgbClr val="000000"/>
                </a:solidFill>
                <a:latin typeface="Poppins"/>
              </a:rPr>
              <a:t>Head of Contracts and Grants Capital City Partnership</a:t>
            </a:r>
          </a:p>
          <a:p>
            <a:pPr algn="ctr">
              <a:lnSpc>
                <a:spcPts val="4617"/>
              </a:lnSpc>
            </a:pPr>
            <a:endParaRPr lang="en-US" sz="3298" spc="42" dirty="0">
              <a:solidFill>
                <a:srgbClr val="000000"/>
              </a:solidFill>
              <a:latin typeface="Poppins"/>
            </a:endParaRPr>
          </a:p>
          <a:p>
            <a:pPr algn="ctr">
              <a:lnSpc>
                <a:spcPts val="4617"/>
              </a:lnSpc>
            </a:pPr>
            <a:r>
              <a:rPr lang="en-US" sz="3298" spc="42" dirty="0">
                <a:solidFill>
                  <a:srgbClr val="000000"/>
                </a:solidFill>
                <a:latin typeface="Poppins"/>
              </a:rPr>
              <a:t>Foxglove Offices, 14 Links Place, Edinburgh, EH6 7EZ</a:t>
            </a:r>
          </a:p>
          <a:p>
            <a:pPr algn="ctr">
              <a:lnSpc>
                <a:spcPts val="4617"/>
              </a:lnSpc>
            </a:pPr>
            <a:endParaRPr lang="en-US" sz="3298" spc="42" dirty="0">
              <a:solidFill>
                <a:srgbClr val="000000"/>
              </a:solidFill>
              <a:latin typeface="Poppins"/>
            </a:endParaRPr>
          </a:p>
          <a:p>
            <a:pPr algn="ctr">
              <a:lnSpc>
                <a:spcPts val="4617"/>
              </a:lnSpc>
            </a:pPr>
            <a:r>
              <a:rPr lang="en-US" sz="3298" spc="42" dirty="0">
                <a:solidFill>
                  <a:srgbClr val="000000"/>
                </a:solidFill>
                <a:latin typeface="Poppins"/>
              </a:rPr>
              <a:t>P: 07960 002 001</a:t>
            </a:r>
          </a:p>
          <a:p>
            <a:pPr algn="ctr">
              <a:lnSpc>
                <a:spcPts val="3777"/>
              </a:lnSpc>
            </a:pPr>
            <a:r>
              <a:rPr lang="en-US" sz="2698" u="sng" spc="35" dirty="0">
                <a:solidFill>
                  <a:srgbClr val="000000"/>
                </a:solidFill>
                <a:latin typeface="Poppins"/>
                <a:hlinkClick r:id="rId5" tooltip="mailto:craig.dutton@capitalcitypartnership.org"/>
              </a:rPr>
              <a:t>E: craig.dutton@capitalcitypartnership.org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Agenda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28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182600" y="8095801"/>
            <a:ext cx="4800600" cy="1881039"/>
          </a:xfrm>
          <a:custGeom>
            <a:avLst/>
            <a:gdLst/>
            <a:ahLst/>
            <a:cxnLst/>
            <a:rect l="l" t="t" r="r" b="b"/>
            <a:pathLst>
              <a:path w="6703672" h="2715929">
                <a:moveTo>
                  <a:pt x="0" y="0"/>
                </a:moveTo>
                <a:lnTo>
                  <a:pt x="6703672" y="0"/>
                </a:lnTo>
                <a:lnTo>
                  <a:pt x="6703672" y="2715929"/>
                </a:lnTo>
                <a:lnTo>
                  <a:pt x="0" y="271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251200" y="1851730"/>
            <a:ext cx="14706600" cy="5094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Co-production overview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Co-production analysis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Key themes and priorities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NEST specification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Application process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Timeline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Q&amp;A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3276600" y="96788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</p:spTree>
    <p:extLst>
      <p:ext uri="{BB962C8B-B14F-4D97-AF65-F5344CB8AC3E}">
        <p14:creationId xmlns:p14="http://schemas.microsoft.com/office/powerpoint/2010/main" val="266620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60BABC-8009-49D1-BCEC-49D30EA82B62}"/>
              </a:ext>
            </a:extLst>
          </p:cNvPr>
          <p:cNvSpPr/>
          <p:nvPr/>
        </p:nvSpPr>
        <p:spPr>
          <a:xfrm>
            <a:off x="6121026" y="1089031"/>
            <a:ext cx="2958534" cy="343173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Next Step (Stage 2-4)</a:t>
            </a:r>
          </a:p>
          <a:p>
            <a:pPr algn="ctr"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Employability offer based across the city, 360 engagements per annum.</a:t>
            </a:r>
          </a:p>
          <a:p>
            <a:pPr algn="ctr"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£360k investment per annum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4F5937-2D79-42B7-B2FF-ED13F4989102}"/>
              </a:ext>
            </a:extLst>
          </p:cNvPr>
          <p:cNvSpPr/>
          <p:nvPr/>
        </p:nvSpPr>
        <p:spPr>
          <a:xfrm>
            <a:off x="9256688" y="1081883"/>
            <a:ext cx="2958534" cy="344755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All in Edinburgh (Stage 3-5):</a:t>
            </a:r>
          </a:p>
          <a:p>
            <a:pPr algn="ctr"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Disability and health offer city wide, 425 engagements per annum.</a:t>
            </a:r>
          </a:p>
          <a:p>
            <a:pPr algn="ctr"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£1.36m investment per annum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49D3D3-1734-4073-A7E5-9AB952BD4DFC}"/>
              </a:ext>
            </a:extLst>
          </p:cNvPr>
          <p:cNvSpPr/>
          <p:nvPr/>
        </p:nvSpPr>
        <p:spPr>
          <a:xfrm>
            <a:off x="6137354" y="5734701"/>
            <a:ext cx="2958536" cy="3688875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69">
              <a:defRPr/>
            </a:pPr>
            <a:r>
              <a:rPr lang="en-GB" sz="2025" b="1" dirty="0">
                <a:solidFill>
                  <a:prstClr val="black"/>
                </a:solidFill>
                <a:latin typeface="Calibri" panose="020F0502020204030204"/>
              </a:rPr>
              <a:t>Encompass - Complex Needs (Stage 1-4): </a:t>
            </a:r>
            <a:r>
              <a:rPr lang="en-GB" sz="2025" dirty="0">
                <a:solidFill>
                  <a:prstClr val="black"/>
                </a:solidFill>
                <a:latin typeface="Calibri" panose="020F0502020204030204"/>
              </a:rPr>
              <a:t>support for clients with a history of issues with drugs/alcohol, criminal justice and homelessness. 240 engagements per annum. </a:t>
            </a:r>
          </a:p>
          <a:p>
            <a:pPr algn="ctr" defTabSz="1371669">
              <a:defRPr/>
            </a:pPr>
            <a:r>
              <a:rPr lang="en-GB" sz="2025" b="1" dirty="0">
                <a:solidFill>
                  <a:prstClr val="black"/>
                </a:solidFill>
                <a:latin typeface="Calibri" panose="020F0502020204030204"/>
              </a:rPr>
              <a:t>£250k investment per annum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7AE09E-E83F-4B81-84F5-C13DBEF87B4C}"/>
              </a:ext>
            </a:extLst>
          </p:cNvPr>
          <p:cNvSpPr/>
          <p:nvPr/>
        </p:nvSpPr>
        <p:spPr>
          <a:xfrm>
            <a:off x="9282232" y="5734700"/>
            <a:ext cx="2932991" cy="369993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Advance – In-work Support (Stage 5): </a:t>
            </a: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support for clients in work who are at threat of losing their job or looking to progress. 180 engagements per annum.</a:t>
            </a:r>
          </a:p>
          <a:p>
            <a:pPr algn="ctr"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£180k investment per annum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F0535CB-B211-46AE-94B3-EE54BDFC2A0A}"/>
              </a:ext>
            </a:extLst>
          </p:cNvPr>
          <p:cNvSpPr/>
          <p:nvPr/>
        </p:nvSpPr>
        <p:spPr>
          <a:xfrm>
            <a:off x="6137354" y="4673896"/>
            <a:ext cx="6061539" cy="916349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69">
              <a:defRPr/>
            </a:pPr>
            <a:r>
              <a:rPr lang="en-GB" sz="1950" b="1" dirty="0">
                <a:solidFill>
                  <a:prstClr val="black"/>
                </a:solidFill>
                <a:latin typeface="Calibri" panose="020F0502020204030204"/>
              </a:rPr>
              <a:t>Subsidised Childcare (Stage 4-5):</a:t>
            </a:r>
            <a:r>
              <a:rPr lang="en-GB" sz="1950" dirty="0">
                <a:solidFill>
                  <a:prstClr val="black"/>
                </a:solidFill>
                <a:latin typeface="Calibri" panose="020F0502020204030204"/>
              </a:rPr>
              <a:t> four affordable childcare providers city wide targeting 257 families per annum. </a:t>
            </a:r>
            <a:r>
              <a:rPr lang="en-GB" sz="1950" b="1" dirty="0">
                <a:solidFill>
                  <a:prstClr val="black"/>
                </a:solidFill>
                <a:latin typeface="Calibri" panose="020F0502020204030204"/>
              </a:rPr>
              <a:t>£913k investment </a:t>
            </a:r>
            <a:r>
              <a:rPr lang="en-GB" sz="1950" b="1">
                <a:solidFill>
                  <a:prstClr val="black"/>
                </a:solidFill>
                <a:latin typeface="Calibri" panose="020F0502020204030204"/>
              </a:rPr>
              <a:t>per annum</a:t>
            </a:r>
            <a:endParaRPr lang="en-GB" sz="19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87C14-8206-4C26-8FE0-87C363A055FF}"/>
              </a:ext>
            </a:extLst>
          </p:cNvPr>
          <p:cNvSpPr/>
          <p:nvPr/>
        </p:nvSpPr>
        <p:spPr>
          <a:xfrm>
            <a:off x="3069258" y="20960"/>
            <a:ext cx="12110790" cy="600164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1371669">
              <a:defRPr/>
            </a:pP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CAPITAL CITY PARTNERSHIP – CONTRACTS AND GRANTS OVERVIEW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C8E50C-1A03-4523-8CE3-86C05AB4A269}"/>
              </a:ext>
            </a:extLst>
          </p:cNvPr>
          <p:cNvGraphicFramePr/>
          <p:nvPr/>
        </p:nvGraphicFramePr>
        <p:xfrm>
          <a:off x="261256" y="9617481"/>
          <a:ext cx="17883617" cy="55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A4CCA44-77A9-8A21-6B25-194CFEDFD9FE}"/>
              </a:ext>
            </a:extLst>
          </p:cNvPr>
          <p:cNvSpPr/>
          <p:nvPr/>
        </p:nvSpPr>
        <p:spPr>
          <a:xfrm>
            <a:off x="12424035" y="1081883"/>
            <a:ext cx="2756013" cy="835274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JUFJ GRANT FUNDING (NOLB)</a:t>
            </a:r>
          </a:p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16 Network of Employability Support and Training (NEST) projects (Stage 1-5)</a:t>
            </a:r>
          </a:p>
          <a:p>
            <a:pPr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£1.2m investment per annum</a:t>
            </a:r>
          </a:p>
          <a:p>
            <a:pPr defTabSz="1371669">
              <a:defRPr/>
            </a:pPr>
            <a:br>
              <a:rPr lang="en-GB" sz="2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Seven No One Left Behind (NOLB) Stage 1 projects</a:t>
            </a:r>
          </a:p>
          <a:p>
            <a:pPr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£300k investment per annum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92778D1-5161-443B-D010-9B2B3F1C1A7B}"/>
              </a:ext>
            </a:extLst>
          </p:cNvPr>
          <p:cNvSpPr/>
          <p:nvPr/>
        </p:nvSpPr>
        <p:spPr>
          <a:xfrm>
            <a:off x="15388860" y="1081883"/>
            <a:ext cx="2756013" cy="835274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JOINED UP FOR FAMILIES (JUFF) GRANT FUNDING</a:t>
            </a:r>
          </a:p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26 Parental Employment Support Fund (PESF) projects (Stage 1-5)</a:t>
            </a:r>
          </a:p>
          <a:p>
            <a:pPr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£1.1m investment per annum</a:t>
            </a:r>
          </a:p>
        </p:txBody>
      </p:sp>
      <p:pic>
        <p:nvPicPr>
          <p:cNvPr id="20" name="Picture 19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4F4E9DC-42BE-8CC9-6B60-5A905EBE02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388" y="21389"/>
            <a:ext cx="2936315" cy="1013783"/>
          </a:xfrm>
          <a:prstGeom prst="rect">
            <a:avLst/>
          </a:prstGeom>
        </p:spPr>
      </p:pic>
      <p:pic>
        <p:nvPicPr>
          <p:cNvPr id="24" name="Picture 23" descr="A close-up of a logo&#10;&#10;Description automatically generated">
            <a:extLst>
              <a:ext uri="{FF2B5EF4-FFF2-40B4-BE49-F238E27FC236}">
                <a16:creationId xmlns:a16="http://schemas.microsoft.com/office/drawing/2014/main" id="{DD0CAD55-946A-D9DD-3718-6C43B5C7D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12" y="1416538"/>
            <a:ext cx="2553462" cy="1109915"/>
          </a:xfrm>
          <a:prstGeom prst="rect">
            <a:avLst/>
          </a:prstGeom>
        </p:spPr>
      </p:pic>
      <p:pic>
        <p:nvPicPr>
          <p:cNvPr id="26" name="Picture 25" descr="A close-up of a logo&#10;&#10;Description automatically generated">
            <a:extLst>
              <a:ext uri="{FF2B5EF4-FFF2-40B4-BE49-F238E27FC236}">
                <a16:creationId xmlns:a16="http://schemas.microsoft.com/office/drawing/2014/main" id="{0349A3BE-1A03-7D0E-72CF-F83DCC9D4D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178" y="1465523"/>
            <a:ext cx="2574614" cy="69363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B74EE7-AE91-8FF7-CA03-DC4F63D2CA11}"/>
              </a:ext>
            </a:extLst>
          </p:cNvPr>
          <p:cNvSpPr/>
          <p:nvPr/>
        </p:nvSpPr>
        <p:spPr>
          <a:xfrm>
            <a:off x="110574" y="1081883"/>
            <a:ext cx="2913216" cy="8341692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UK SHARE PROSPERITY FUND (UKSPF) GRANT FUNDING</a:t>
            </a:r>
          </a:p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28625" indent="-428625" defTabSz="1371669"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22 People and Skills projects</a:t>
            </a:r>
          </a:p>
          <a:p>
            <a:pPr marL="428625" indent="-428625" defTabSz="1371669"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14 Communities and Place projects</a:t>
            </a:r>
          </a:p>
          <a:p>
            <a:pPr marL="428625" indent="-428625" defTabSz="1371669"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Six Business Support Projects</a:t>
            </a:r>
          </a:p>
          <a:p>
            <a:pPr marL="428625" indent="-428625" defTabSz="1371669">
              <a:buFont typeface="Arial" panose="020B0604020202020204" pitchFamily="34" charset="0"/>
              <a:buChar char="•"/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Multiply – numeracy support programme</a:t>
            </a:r>
          </a:p>
          <a:p>
            <a:pPr defTabSz="1371669"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£12m investment over three years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8BCD99D-6588-FC92-DFBA-263FC90E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5" y="1465523"/>
            <a:ext cx="2254475" cy="7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6B1DB1-A13F-8FC6-1C15-BE8FEB69DA02}"/>
              </a:ext>
            </a:extLst>
          </p:cNvPr>
          <p:cNvSpPr/>
          <p:nvPr/>
        </p:nvSpPr>
        <p:spPr>
          <a:xfrm>
            <a:off x="3248931" y="1070828"/>
            <a:ext cx="2756013" cy="835274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endParaRPr lang="en-GB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r>
              <a:rPr lang="en-GB" sz="1950" b="1" dirty="0">
                <a:solidFill>
                  <a:prstClr val="black"/>
                </a:solidFill>
                <a:latin typeface="Calibri" panose="020F0502020204030204"/>
              </a:rPr>
              <a:t>Vocational Training Framework (VTF)</a:t>
            </a:r>
          </a:p>
          <a:p>
            <a:pPr defTabSz="1371669">
              <a:defRPr/>
            </a:pPr>
            <a:endParaRPr lang="en-GB" sz="19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r>
              <a:rPr lang="en-GB" sz="1950" dirty="0">
                <a:solidFill>
                  <a:prstClr val="black"/>
                </a:solidFill>
                <a:latin typeface="Calibri" panose="020F0502020204030204"/>
              </a:rPr>
              <a:t>9 sector-specific lots delivered by training providers</a:t>
            </a:r>
          </a:p>
          <a:p>
            <a:pPr defTabSz="1371669">
              <a:defRPr/>
            </a:pPr>
            <a:endParaRPr lang="en-GB" sz="1950" dirty="0">
              <a:solidFill>
                <a:prstClr val="black"/>
              </a:solidFill>
              <a:latin typeface="Calibri" panose="020F0502020204030204"/>
            </a:endParaRPr>
          </a:p>
          <a:p>
            <a:pPr marL="428625" indent="-428625" defTabSz="1371669">
              <a:buFont typeface="Arial" panose="020B0604020202020204" pitchFamily="34" charset="0"/>
              <a:buChar char="•"/>
              <a:defRPr/>
            </a:pPr>
            <a:r>
              <a:rPr lang="en-GB" sz="1950" dirty="0">
                <a:solidFill>
                  <a:prstClr val="black"/>
                </a:solidFill>
                <a:latin typeface="Calibri" panose="020F0502020204030204"/>
              </a:rPr>
              <a:t>Hospitality</a:t>
            </a:r>
          </a:p>
          <a:p>
            <a:pPr marL="428625" indent="-428625" defTabSz="1371669">
              <a:buFont typeface="Arial" panose="020B0604020202020204" pitchFamily="34" charset="0"/>
              <a:buChar char="•"/>
              <a:defRPr/>
            </a:pPr>
            <a:r>
              <a:rPr lang="en-GB" sz="1950" dirty="0">
                <a:solidFill>
                  <a:prstClr val="black"/>
                </a:solidFill>
                <a:latin typeface="Calibri" panose="020F0502020204030204"/>
              </a:rPr>
              <a:t>Retail</a:t>
            </a:r>
          </a:p>
          <a:p>
            <a:pPr marL="428625" indent="-428625" defTabSz="1371669">
              <a:buFont typeface="Arial" panose="020B0604020202020204" pitchFamily="34" charset="0"/>
              <a:buChar char="•"/>
              <a:defRPr/>
            </a:pPr>
            <a:r>
              <a:rPr lang="en-GB" sz="1950" dirty="0">
                <a:solidFill>
                  <a:prstClr val="black"/>
                </a:solidFill>
                <a:latin typeface="Calibri" panose="020F0502020204030204"/>
              </a:rPr>
              <a:t>Health &amp; Social Care</a:t>
            </a:r>
          </a:p>
          <a:p>
            <a:pPr marL="428625" indent="-428625" defTabSz="1371669">
              <a:buFont typeface="Arial" panose="020B0604020202020204" pitchFamily="34" charset="0"/>
              <a:buChar char="•"/>
              <a:defRPr/>
            </a:pPr>
            <a:r>
              <a:rPr lang="en-GB" sz="1950" dirty="0">
                <a:solidFill>
                  <a:prstClr val="black"/>
                </a:solidFill>
                <a:latin typeface="Calibri" panose="020F0502020204030204"/>
              </a:rPr>
              <a:t>Early Learning &amp; Childcare</a:t>
            </a:r>
          </a:p>
          <a:p>
            <a:pPr marL="428625" indent="-428625" defTabSz="1371669">
              <a:buFont typeface="Arial" panose="020B0604020202020204" pitchFamily="34" charset="0"/>
              <a:buChar char="•"/>
              <a:defRPr/>
            </a:pPr>
            <a:r>
              <a:rPr lang="en-GB" sz="1950" dirty="0">
                <a:solidFill>
                  <a:prstClr val="black"/>
                </a:solidFill>
                <a:latin typeface="Calibri" panose="020F0502020204030204"/>
              </a:rPr>
              <a:t>Construction</a:t>
            </a:r>
          </a:p>
          <a:p>
            <a:pPr marL="428625" indent="-428625" defTabSz="1371669">
              <a:buFont typeface="Arial" panose="020B0604020202020204" pitchFamily="34" charset="0"/>
              <a:buChar char="•"/>
              <a:defRPr/>
            </a:pPr>
            <a:r>
              <a:rPr lang="en-GB" sz="1950" dirty="0">
                <a:solidFill>
                  <a:prstClr val="black"/>
                </a:solidFill>
                <a:latin typeface="Calibri" panose="020F0502020204030204"/>
              </a:rPr>
              <a:t>Warehouse and Logistics</a:t>
            </a:r>
          </a:p>
          <a:p>
            <a:pPr marL="428625" indent="-428625" defTabSz="1371669">
              <a:buFont typeface="Arial" panose="020B0604020202020204" pitchFamily="34" charset="0"/>
              <a:buChar char="•"/>
              <a:defRPr/>
            </a:pPr>
            <a:r>
              <a:rPr lang="en-GB" sz="1950" dirty="0">
                <a:solidFill>
                  <a:prstClr val="black"/>
                </a:solidFill>
                <a:latin typeface="Calibri" panose="020F0502020204030204"/>
              </a:rPr>
              <a:t>IT &amp; Creative</a:t>
            </a:r>
          </a:p>
          <a:p>
            <a:pPr marL="428625" indent="-428625" defTabSz="1371669">
              <a:buFont typeface="Arial" panose="020B0604020202020204" pitchFamily="34" charset="0"/>
              <a:buChar char="•"/>
              <a:defRPr/>
            </a:pPr>
            <a:r>
              <a:rPr lang="en-GB" sz="1950" dirty="0">
                <a:solidFill>
                  <a:prstClr val="black"/>
                </a:solidFill>
                <a:latin typeface="Calibri" panose="020F0502020204030204"/>
              </a:rPr>
              <a:t>Business &amp; Finance</a:t>
            </a:r>
          </a:p>
          <a:p>
            <a:pPr defTabSz="1371669">
              <a:defRPr/>
            </a:pPr>
            <a:endParaRPr lang="en-GB" sz="1950" dirty="0">
              <a:solidFill>
                <a:prstClr val="black"/>
              </a:solidFill>
              <a:latin typeface="Calibri" panose="020F0502020204030204"/>
            </a:endParaRPr>
          </a:p>
          <a:p>
            <a:pPr defTabSz="1371669">
              <a:defRPr/>
            </a:pPr>
            <a:r>
              <a:rPr lang="en-GB" sz="1950" b="1" dirty="0">
                <a:solidFill>
                  <a:prstClr val="black"/>
                </a:solidFill>
                <a:latin typeface="Calibri" panose="020F0502020204030204"/>
              </a:rPr>
              <a:t>£350k investment for 2023-24</a:t>
            </a:r>
          </a:p>
        </p:txBody>
      </p:sp>
      <p:pic>
        <p:nvPicPr>
          <p:cNvPr id="6" name="Picture 5" descr="A logo for a training network&#10;&#10;Description automatically generated with medium confidence">
            <a:extLst>
              <a:ext uri="{FF2B5EF4-FFF2-40B4-BE49-F238E27FC236}">
                <a16:creationId xmlns:a16="http://schemas.microsoft.com/office/drawing/2014/main" id="{38B8FD7A-7629-E056-63E5-02008AF469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79" y="1412274"/>
            <a:ext cx="2614263" cy="9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Co-production Overview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28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182600" y="8095801"/>
            <a:ext cx="4800600" cy="1881039"/>
          </a:xfrm>
          <a:custGeom>
            <a:avLst/>
            <a:gdLst/>
            <a:ahLst/>
            <a:cxnLst/>
            <a:rect l="l" t="t" r="r" b="b"/>
            <a:pathLst>
              <a:path w="6703672" h="2715929">
                <a:moveTo>
                  <a:pt x="0" y="0"/>
                </a:moveTo>
                <a:lnTo>
                  <a:pt x="6703672" y="0"/>
                </a:lnTo>
                <a:lnTo>
                  <a:pt x="6703672" y="2715929"/>
                </a:lnTo>
                <a:lnTo>
                  <a:pt x="0" y="271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251200" y="1851730"/>
            <a:ext cx="14706600" cy="5339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Data gathering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Client survey and focus groups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Stakeholder focus groups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Service Provider focus groups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This provided insight into: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Client challenges/barriers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Support required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Current employability provision and client experiences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Service preferences</a:t>
            </a:r>
            <a:endParaRPr lang="en-US" sz="2600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3276600" y="96788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</p:spTree>
    <p:extLst>
      <p:ext uri="{BB962C8B-B14F-4D97-AF65-F5344CB8AC3E}">
        <p14:creationId xmlns:p14="http://schemas.microsoft.com/office/powerpoint/2010/main" val="162317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Co-production Analysis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28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182600" y="8095801"/>
            <a:ext cx="4800600" cy="1881039"/>
          </a:xfrm>
          <a:custGeom>
            <a:avLst/>
            <a:gdLst/>
            <a:ahLst/>
            <a:cxnLst/>
            <a:rect l="l" t="t" r="r" b="b"/>
            <a:pathLst>
              <a:path w="6703672" h="2715929">
                <a:moveTo>
                  <a:pt x="0" y="0"/>
                </a:moveTo>
                <a:lnTo>
                  <a:pt x="6703672" y="0"/>
                </a:lnTo>
                <a:lnTo>
                  <a:pt x="6703672" y="2715929"/>
                </a:lnTo>
                <a:lnTo>
                  <a:pt x="0" y="271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3276600" y="96788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005225-11D2-E817-A87E-302A459B8A5C}"/>
              </a:ext>
            </a:extLst>
          </p:cNvPr>
          <p:cNvSpPr/>
          <p:nvPr/>
        </p:nvSpPr>
        <p:spPr>
          <a:xfrm>
            <a:off x="15316200" y="1866900"/>
            <a:ext cx="2806134" cy="6073085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EF439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69"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Ethnic Minority Support</a:t>
            </a:r>
          </a:p>
          <a:p>
            <a:pPr algn="ctr" defTabSz="1371669">
              <a:defRPr/>
            </a:pPr>
            <a:endParaRPr lang="en-GB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Individual tailored needs of clients</a:t>
            </a:r>
          </a:p>
          <a:p>
            <a:pPr algn="ctr" defTabSz="1371669"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Language support</a:t>
            </a:r>
          </a:p>
          <a:p>
            <a:pPr algn="ctr" defTabSz="1371669"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Integration into existing services</a:t>
            </a:r>
          </a:p>
          <a:p>
            <a:pPr algn="ctr" defTabSz="1371669"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Support for employers as well as clients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F646971-5099-7D93-538D-7D3CDBBCD40C}"/>
              </a:ext>
            </a:extLst>
          </p:cNvPr>
          <p:cNvSpPr/>
          <p:nvPr/>
        </p:nvSpPr>
        <p:spPr>
          <a:xfrm>
            <a:off x="12319566" y="1866900"/>
            <a:ext cx="2806134" cy="6073085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EF439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69">
              <a:defRPr/>
            </a:pPr>
            <a:r>
              <a:rPr lang="en-GB" sz="2300" b="1" dirty="0">
                <a:solidFill>
                  <a:prstClr val="black"/>
                </a:solidFill>
                <a:latin typeface="Calibri" panose="020F0502020204030204"/>
              </a:rPr>
              <a:t>CLIENT SUPPORT NEEDS IDENTIFIED BY STAKEHOLDERS</a:t>
            </a:r>
          </a:p>
          <a:p>
            <a:pPr algn="ctr" defTabSz="1371669">
              <a:defRPr/>
            </a:pPr>
            <a:endParaRPr lang="en-GB" sz="23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300" dirty="0">
                <a:solidFill>
                  <a:prstClr val="black"/>
                </a:solidFill>
                <a:latin typeface="Calibri" panose="020F0502020204030204"/>
              </a:rPr>
              <a:t>Sector-based training</a:t>
            </a:r>
          </a:p>
          <a:p>
            <a:pPr algn="ctr" defTabSz="1371669">
              <a:defRPr/>
            </a:pPr>
            <a:endParaRPr lang="en-GB" sz="23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300" dirty="0">
                <a:solidFill>
                  <a:prstClr val="black"/>
                </a:solidFill>
                <a:latin typeface="Calibri" panose="020F0502020204030204"/>
              </a:rPr>
              <a:t>Focus on areas of deprivation</a:t>
            </a:r>
          </a:p>
          <a:p>
            <a:pPr algn="ctr" defTabSz="1371669">
              <a:defRPr/>
            </a:pPr>
            <a:endParaRPr lang="en-GB" sz="23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300" dirty="0">
                <a:solidFill>
                  <a:prstClr val="black"/>
                </a:solidFill>
                <a:latin typeface="Calibri" panose="020F0502020204030204"/>
              </a:rPr>
              <a:t>Childcare/financial support</a:t>
            </a:r>
          </a:p>
          <a:p>
            <a:pPr algn="ctr" defTabSz="1371669">
              <a:defRPr/>
            </a:pPr>
            <a:endParaRPr lang="en-GB" sz="23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300" dirty="0">
                <a:solidFill>
                  <a:prstClr val="black"/>
                </a:solidFill>
                <a:latin typeface="Calibri" panose="020F0502020204030204"/>
              </a:rPr>
              <a:t>Career preparation</a:t>
            </a:r>
          </a:p>
          <a:p>
            <a:pPr algn="ctr" defTabSz="1371669">
              <a:defRPr/>
            </a:pPr>
            <a:endParaRPr lang="en-GB" sz="23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300" dirty="0">
                <a:solidFill>
                  <a:prstClr val="black"/>
                </a:solidFill>
                <a:latin typeface="Calibri" panose="020F0502020204030204"/>
              </a:rPr>
              <a:t>Confidence building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684DD0-DB0B-7441-87B5-A263E5167BD5}"/>
              </a:ext>
            </a:extLst>
          </p:cNvPr>
          <p:cNvSpPr/>
          <p:nvPr/>
        </p:nvSpPr>
        <p:spPr>
          <a:xfrm>
            <a:off x="9326561" y="1845459"/>
            <a:ext cx="2806134" cy="8143995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EF439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69"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CLIENT SUPPORT NEEDS</a:t>
            </a:r>
          </a:p>
          <a:p>
            <a:pPr algn="ctr" defTabSz="1371669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Finding jobs/support to apply for jobs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65%</a:t>
            </a:r>
          </a:p>
          <a:p>
            <a:pPr algn="ctr" defTabSz="1371669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Careers advice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44%</a:t>
            </a:r>
          </a:p>
          <a:p>
            <a:pPr algn="ctr" defTabSz="1371669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Sector-based training 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31%</a:t>
            </a:r>
          </a:p>
          <a:p>
            <a:pPr algn="ctr" defTabSz="1371669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Accessing volunteering opportunities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29%</a:t>
            </a:r>
          </a:p>
          <a:p>
            <a:pPr algn="ctr" defTabSz="1371669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In-work support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27%</a:t>
            </a:r>
          </a:p>
          <a:p>
            <a:pPr algn="ctr" defTabSz="1371669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Money/benefits advice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21%</a:t>
            </a:r>
          </a:p>
          <a:p>
            <a:pPr algn="ctr" defTabSz="1371669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Support to enter education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18%</a:t>
            </a:r>
          </a:p>
          <a:p>
            <a:pPr algn="ctr" defTabSz="1371669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Support with English/language classes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9%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8054658-EADF-C1E1-03E8-1B4E153E96A0}"/>
              </a:ext>
            </a:extLst>
          </p:cNvPr>
          <p:cNvSpPr/>
          <p:nvPr/>
        </p:nvSpPr>
        <p:spPr>
          <a:xfrm>
            <a:off x="3283857" y="1866897"/>
            <a:ext cx="2806134" cy="6073085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EF439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69"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CLIENT CHALLENGES</a:t>
            </a:r>
          </a:p>
          <a:p>
            <a:pPr algn="ctr" defTabSz="1371669">
              <a:defRPr/>
            </a:pP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Lack of skills/ qualifications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41%</a:t>
            </a:r>
          </a:p>
          <a:p>
            <a:pPr marL="342900" indent="-342900" defTabSz="1371669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Disability/ health condition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35%</a:t>
            </a:r>
          </a:p>
          <a:p>
            <a:pPr marL="342900" indent="-342900" defTabSz="1371669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Childcare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27%</a:t>
            </a:r>
          </a:p>
          <a:p>
            <a:pPr algn="ctr" defTabSz="1371669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Immigration/ understanding right to work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16%</a:t>
            </a:r>
          </a:p>
          <a:p>
            <a:pPr algn="ctr" defTabSz="1371669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Housing/ homelessness</a:t>
            </a:r>
          </a:p>
          <a:p>
            <a:pPr algn="ctr" defTabSz="1371669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14%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BC3670-EFBA-53F7-356A-2C158A812080}"/>
              </a:ext>
            </a:extLst>
          </p:cNvPr>
          <p:cNvSpPr/>
          <p:nvPr/>
        </p:nvSpPr>
        <p:spPr>
          <a:xfrm>
            <a:off x="6305209" y="1866898"/>
            <a:ext cx="2806134" cy="6073085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EF439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69"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CLIENT CHALLENGES IDENTIFIED BY STAKEHOLDERS</a:t>
            </a:r>
          </a:p>
          <a:p>
            <a:pPr algn="ctr" defTabSz="1371669">
              <a:defRPr/>
            </a:pPr>
            <a:endParaRPr lang="en-GB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Mental health</a:t>
            </a:r>
          </a:p>
          <a:p>
            <a:pPr algn="ctr" defTabSz="1371669"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Housing</a:t>
            </a:r>
          </a:p>
          <a:p>
            <a:pPr algn="ctr" defTabSz="1371669"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Health conditions</a:t>
            </a:r>
          </a:p>
          <a:p>
            <a:pPr algn="ctr" defTabSz="1371669"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371669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Legal/ citizenship issues</a:t>
            </a:r>
          </a:p>
        </p:txBody>
      </p:sp>
    </p:spTree>
    <p:extLst>
      <p:ext uri="{BB962C8B-B14F-4D97-AF65-F5344CB8AC3E}">
        <p14:creationId xmlns:p14="http://schemas.microsoft.com/office/powerpoint/2010/main" val="405884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Key Themes and Priorities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28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182600" y="8095801"/>
            <a:ext cx="4800600" cy="1881039"/>
          </a:xfrm>
          <a:custGeom>
            <a:avLst/>
            <a:gdLst/>
            <a:ahLst/>
            <a:cxnLst/>
            <a:rect l="l" t="t" r="r" b="b"/>
            <a:pathLst>
              <a:path w="6703672" h="2715929">
                <a:moveTo>
                  <a:pt x="0" y="0"/>
                </a:moveTo>
                <a:lnTo>
                  <a:pt x="6703672" y="0"/>
                </a:lnTo>
                <a:lnTo>
                  <a:pt x="6703672" y="2715929"/>
                </a:lnTo>
                <a:lnTo>
                  <a:pt x="0" y="271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276600" y="1967546"/>
            <a:ext cx="14706600" cy="639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Key themes: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Services should be person-centred and holistic, meeting a variety of needs.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Though most people want to access services in person an online offer is also useful.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Services should support with gaining skills/qualification/work experience/volunteering, moving into work, support in work and links to other support services.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Services should be inclusive and accessible.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Priorities: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Priority groups linked to LEP Strategy and Tackling Child Poverty.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Delivery of employability support linked to other, holistic support required.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Local links and knowledge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3276600" y="96788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</p:spTree>
    <p:extLst>
      <p:ext uri="{BB962C8B-B14F-4D97-AF65-F5344CB8AC3E}">
        <p14:creationId xmlns:p14="http://schemas.microsoft.com/office/powerpoint/2010/main" val="141168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NEST Specification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28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182600" y="8095801"/>
            <a:ext cx="4800600" cy="1881039"/>
          </a:xfrm>
          <a:custGeom>
            <a:avLst/>
            <a:gdLst/>
            <a:ahLst/>
            <a:cxnLst/>
            <a:rect l="l" t="t" r="r" b="b"/>
            <a:pathLst>
              <a:path w="6703672" h="2715929">
                <a:moveTo>
                  <a:pt x="0" y="0"/>
                </a:moveTo>
                <a:lnTo>
                  <a:pt x="6703672" y="0"/>
                </a:lnTo>
                <a:lnTo>
                  <a:pt x="6703672" y="2715929"/>
                </a:lnTo>
                <a:lnTo>
                  <a:pt x="0" y="271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276600" y="1967546"/>
            <a:ext cx="14706600" cy="5833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Grants of up to £100,000 per annum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Inflationary increase of 3% added for year two and three for successful bids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Overall pot of funding to be confirmed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No minimum grant amount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Current average grant for 2024-25 is c.£63,000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Separate application required per project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Grant to be client-focused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Draft applications can be reviewed by CCP – not mandatory to submit a draft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3276600" y="96788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</p:spTree>
    <p:extLst>
      <p:ext uri="{BB962C8B-B14F-4D97-AF65-F5344CB8AC3E}">
        <p14:creationId xmlns:p14="http://schemas.microsoft.com/office/powerpoint/2010/main" val="284298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Additional NOLB Programmes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28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182600" y="8095801"/>
            <a:ext cx="4800600" cy="1881039"/>
          </a:xfrm>
          <a:custGeom>
            <a:avLst/>
            <a:gdLst/>
            <a:ahLst/>
            <a:cxnLst/>
            <a:rect l="l" t="t" r="r" b="b"/>
            <a:pathLst>
              <a:path w="6703672" h="2715929">
                <a:moveTo>
                  <a:pt x="0" y="0"/>
                </a:moveTo>
                <a:lnTo>
                  <a:pt x="6703672" y="0"/>
                </a:lnTo>
                <a:lnTo>
                  <a:pt x="6703672" y="2715929"/>
                </a:lnTo>
                <a:lnTo>
                  <a:pt x="0" y="271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276600" y="1967546"/>
            <a:ext cx="14706600" cy="6571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Vocational Training Framework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Moving Forward (NOLB Stage 1)</a:t>
            </a:r>
          </a:p>
          <a:p>
            <a:pPr marL="75852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Council internal programmes: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Edinburgh Employer Recruitment Incentive (EERI)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Edinburgh Guarantee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Project SEARCH (part funding)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Job Creation Scheme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Paid Work Placements</a:t>
            </a:r>
          </a:p>
          <a:p>
            <a:pPr marL="1215728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PES Team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3276600" y="96788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</p:spTree>
    <p:extLst>
      <p:ext uri="{BB962C8B-B14F-4D97-AF65-F5344CB8AC3E}">
        <p14:creationId xmlns:p14="http://schemas.microsoft.com/office/powerpoint/2010/main" val="233840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" y="741505"/>
            <a:ext cx="13796663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GB" sz="4400" dirty="0">
                <a:solidFill>
                  <a:srgbClr val="ED2894"/>
                </a:solidFill>
                <a:latin typeface="League Spartan"/>
              </a:rPr>
              <a:t>Application Process</a:t>
            </a:r>
          </a:p>
          <a:p>
            <a:pPr>
              <a:lnSpc>
                <a:spcPts val="6018"/>
              </a:lnSpc>
              <a:spcBef>
                <a:spcPct val="0"/>
              </a:spcBef>
            </a:pPr>
            <a:endParaRPr lang="en-US" sz="4400" dirty="0">
              <a:solidFill>
                <a:srgbClr val="ED2894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276600" y="1562100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9AEBEF-82D9-1BB6-3AAE-E6159866DCFF}"/>
              </a:ext>
            </a:extLst>
          </p:cNvPr>
          <p:cNvSpPr txBox="1"/>
          <p:nvPr/>
        </p:nvSpPr>
        <p:spPr>
          <a:xfrm>
            <a:off x="228600" y="151856"/>
            <a:ext cx="7543800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0"/>
              </a:lnSpc>
              <a:spcBef>
                <a:spcPct val="0"/>
              </a:spcBef>
            </a:pPr>
            <a:r>
              <a:rPr lang="en-US" sz="3629" dirty="0">
                <a:solidFill>
                  <a:srgbClr val="A6A7A9"/>
                </a:solidFill>
                <a:latin typeface="Lato Bold"/>
              </a:rPr>
              <a:t>NOLB Funding Information Event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B384B67-40ED-0629-9577-A303FF237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4" t="13756" r="1562" b="7987"/>
          <a:stretch/>
        </p:blipFill>
        <p:spPr bwMode="auto">
          <a:xfrm>
            <a:off x="228600" y="1866900"/>
            <a:ext cx="17763528" cy="80772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801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1048</Words>
  <Application>Microsoft Office PowerPoint</Application>
  <PresentationFormat>Custom</PresentationFormat>
  <Paragraphs>248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Poppins</vt:lpstr>
      <vt:lpstr>Calibri Light</vt:lpstr>
      <vt:lpstr>Poppins Bold</vt:lpstr>
      <vt:lpstr>Arial</vt:lpstr>
      <vt:lpstr>League Spartan</vt:lpstr>
      <vt:lpstr>Calibri</vt:lpstr>
      <vt:lpstr>Lato Bold</vt:lpstr>
      <vt:lpstr>Aptos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&amp;  white business profile presentation</dc:title>
  <dc:creator>Craig Dutton</dc:creator>
  <cp:lastModifiedBy>Craig Dutton</cp:lastModifiedBy>
  <cp:revision>32</cp:revision>
  <dcterms:created xsi:type="dcterms:W3CDTF">2006-08-16T00:00:00Z</dcterms:created>
  <dcterms:modified xsi:type="dcterms:W3CDTF">2024-09-02T09:43:32Z</dcterms:modified>
  <dc:identifier>DAF0ba-rO5s</dc:identifier>
</cp:coreProperties>
</file>